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 id="2147483756" r:id="rId2"/>
  </p:sldMasterIdLst>
  <p:notesMasterIdLst>
    <p:notesMasterId r:id="rId64"/>
  </p:notesMasterIdLst>
  <p:sldIdLst>
    <p:sldId id="319" r:id="rId3"/>
    <p:sldId id="294"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168DA6-2C83-431F-901F-3CB8C4F21FF6}" type="datetimeFigureOut">
              <a:rPr lang="tr-TR" smtClean="0"/>
              <a:t>24.04.2016</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FE2FBA-16A1-4239-B3C7-EAEE78ECE75F}" type="slidenum">
              <a:rPr lang="tr-TR" smtClean="0"/>
              <a:t>‹#›</a:t>
            </a:fld>
            <a:endParaRPr lang="tr-TR"/>
          </a:p>
        </p:txBody>
      </p:sp>
    </p:spTree>
    <p:extLst>
      <p:ext uri="{BB962C8B-B14F-4D97-AF65-F5344CB8AC3E}">
        <p14:creationId xmlns:p14="http://schemas.microsoft.com/office/powerpoint/2010/main" val="2176586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50180"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fld id="{FD3E7C63-BB73-4F65-AC23-EF4FDFD8AA00}" type="slidenum">
              <a:rPr lang="tr-TR" altLang="tr-TR">
                <a:solidFill>
                  <a:srgbClr val="000000"/>
                </a:solidFill>
              </a:rPr>
              <a:pPr/>
              <a:t>1</a:t>
            </a:fld>
            <a:endParaRPr lang="tr-TR" altLang="tr-TR">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4" name="Başlık 13"/>
          <p:cNvSpPr>
            <a:spLocks noGrp="1"/>
          </p:cNvSpPr>
          <p:nvPr>
            <p:ph type="ctrTitle"/>
          </p:nvPr>
        </p:nvSpPr>
        <p:spPr>
          <a:xfrm>
            <a:off x="1432560" y="359898"/>
            <a:ext cx="7406640" cy="1472184"/>
          </a:xfrm>
        </p:spPr>
        <p:txBody>
          <a:bodyPr anchor="b"/>
          <a:lstStyle>
            <a:lvl1pPr algn="l">
              <a:defRPr/>
            </a:lvl1pPr>
            <a:extLst/>
          </a:lstStyle>
          <a:p>
            <a:r>
              <a:rPr kumimoji="0" lang="tr-TR" smtClean="0"/>
              <a:t>Asıl başlık stili için tıklatın</a:t>
            </a:r>
            <a:endParaRPr kumimoji="0" lang="en-US"/>
          </a:p>
        </p:txBody>
      </p:sp>
      <p:sp>
        <p:nvSpPr>
          <p:cNvPr id="22" name="Alt Başlık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sp>
        <p:nvSpPr>
          <p:cNvPr id="7" name="Veri Yer Tutucusu 6"/>
          <p:cNvSpPr>
            <a:spLocks noGrp="1"/>
          </p:cNvSpPr>
          <p:nvPr>
            <p:ph type="dt" sz="half" idx="10"/>
          </p:nvPr>
        </p:nvSpPr>
        <p:spPr/>
        <p:txBody>
          <a:bodyPr/>
          <a:lstStyle>
            <a:extLst/>
          </a:lstStyle>
          <a:p>
            <a:fld id="{A23720DD-5B6D-40BF-8493-A6B52D484E6B}" type="datetimeFigureOut">
              <a:rPr lang="tr-TR" smtClean="0"/>
              <a:t>24.04.2016</a:t>
            </a:fld>
            <a:endParaRPr lang="tr-TR"/>
          </a:p>
        </p:txBody>
      </p:sp>
      <p:sp>
        <p:nvSpPr>
          <p:cNvPr id="20" name="Altbilgi Yer Tutucusu 19"/>
          <p:cNvSpPr>
            <a:spLocks noGrp="1"/>
          </p:cNvSpPr>
          <p:nvPr>
            <p:ph type="ftr" sz="quarter" idx="11"/>
          </p:nvPr>
        </p:nvSpPr>
        <p:spPr/>
        <p:txBody>
          <a:bodyPr/>
          <a:lstStyle>
            <a:extLst/>
          </a:lstStyle>
          <a:p>
            <a:endParaRPr lang="tr-TR"/>
          </a:p>
        </p:txBody>
      </p:sp>
      <p:sp>
        <p:nvSpPr>
          <p:cNvPr id="10" name="Slayt Numarası Yer Tutucusu 9"/>
          <p:cNvSpPr>
            <a:spLocks noGrp="1"/>
          </p:cNvSpPr>
          <p:nvPr>
            <p:ph type="sldNum" sz="quarter" idx="12"/>
          </p:nvPr>
        </p:nvSpPr>
        <p:spPr/>
        <p:txBody>
          <a:bodyPr/>
          <a:lstStyle>
            <a:extLst/>
          </a:lstStyle>
          <a:p>
            <a:fld id="{F302176B-0E47-46AC-8F43-DAB4B8A37D06}" type="slidenum">
              <a:rPr lang="tr-TR" smtClean="0"/>
              <a:t>‹#›</a:t>
            </a:fld>
            <a:endParaRPr lang="tr-T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A23720DD-5B6D-40BF-8493-A6B52D484E6B}" type="datetimeFigureOut">
              <a:rPr lang="tr-TR" smtClean="0"/>
              <a:t>24.04.2016</a:t>
            </a:fld>
            <a:endParaRPr lang="tr-TR"/>
          </a:p>
        </p:txBody>
      </p:sp>
      <p:sp>
        <p:nvSpPr>
          <p:cNvPr id="5" name="Altbilgi Yer Tutucusu 4"/>
          <p:cNvSpPr>
            <a:spLocks noGrp="1"/>
          </p:cNvSpPr>
          <p:nvPr>
            <p:ph type="ftr" sz="quarter" idx="11"/>
          </p:nvPr>
        </p:nvSpPr>
        <p:spPr/>
        <p:txBody>
          <a:bodyPr/>
          <a:lstStyle>
            <a:extLst/>
          </a:lstStyle>
          <a:p>
            <a:endParaRPr lang="tr-TR"/>
          </a:p>
        </p:txBody>
      </p:sp>
      <p:sp>
        <p:nvSpPr>
          <p:cNvPr id="6" name="Slayt Numarası Yer Tutucusu 5"/>
          <p:cNvSpPr>
            <a:spLocks noGrp="1"/>
          </p:cNvSpPr>
          <p:nvPr>
            <p:ph type="sldNum" sz="quarter" idx="12"/>
          </p:nvPr>
        </p:nvSpPr>
        <p:spPr/>
        <p:txBody>
          <a:bodyPr/>
          <a:lstStyle>
            <a:extLst/>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858000" y="274639"/>
            <a:ext cx="1828800" cy="5851525"/>
          </a:xfrm>
        </p:spPr>
        <p:txBody>
          <a:bodyPr vert="eaVert"/>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1143000" y="274640"/>
            <a:ext cx="5562600" cy="5851525"/>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A23720DD-5B6D-40BF-8493-A6B52D484E6B}" type="datetimeFigureOut">
              <a:rPr lang="tr-TR" smtClean="0"/>
              <a:t>24.04.2016</a:t>
            </a:fld>
            <a:endParaRPr lang="tr-TR"/>
          </a:p>
        </p:txBody>
      </p:sp>
      <p:sp>
        <p:nvSpPr>
          <p:cNvPr id="5" name="Altbilgi Yer Tutucusu 4"/>
          <p:cNvSpPr>
            <a:spLocks noGrp="1"/>
          </p:cNvSpPr>
          <p:nvPr>
            <p:ph type="ftr" sz="quarter" idx="11"/>
          </p:nvPr>
        </p:nvSpPr>
        <p:spPr/>
        <p:txBody>
          <a:bodyPr/>
          <a:lstStyle>
            <a:extLst/>
          </a:lstStyle>
          <a:p>
            <a:endParaRPr lang="tr-TR"/>
          </a:p>
        </p:txBody>
      </p:sp>
      <p:sp>
        <p:nvSpPr>
          <p:cNvPr id="6" name="Slayt Numarası Yer Tutucusu 5"/>
          <p:cNvSpPr>
            <a:spLocks noGrp="1"/>
          </p:cNvSpPr>
          <p:nvPr>
            <p:ph type="sldNum" sz="quarter" idx="12"/>
          </p:nvPr>
        </p:nvSpPr>
        <p:spPr/>
        <p:txBody>
          <a:bodyPr/>
          <a:lstStyle>
            <a:extLst/>
          </a:lstStyle>
          <a:p>
            <a:fld id="{F302176B-0E47-46AC-8F43-DAB4B8A37D06}" type="slidenum">
              <a:rPr lang="tr-TR" smtClean="0"/>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tr-TR" smtClean="0"/>
              <a:t>Asıl başlık stili için tıklatın</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6"/>
          <p:cNvSpPr>
            <a:spLocks noGrp="1"/>
          </p:cNvSpPr>
          <p:nvPr>
            <p:ph type="dt" sz="half" idx="10"/>
          </p:nvPr>
        </p:nvSpPr>
        <p:spPr/>
        <p:txBody>
          <a:bodyPr/>
          <a:lstStyle>
            <a:lvl1pPr>
              <a:defRPr/>
            </a:lvl1pPr>
          </a:lstStyle>
          <a:p>
            <a:pPr>
              <a:defRPr/>
            </a:pPr>
            <a:fld id="{7FC17E75-02CE-47C6-ADCA-8CB495EDE8FD}" type="datetimeFigureOut">
              <a:rPr lang="tr-TR">
                <a:solidFill>
                  <a:prstClr val="black">
                    <a:lumMod val="65000"/>
                    <a:lumOff val="35000"/>
                  </a:prstClr>
                </a:solidFill>
              </a:rPr>
              <a:pPr>
                <a:defRPr/>
              </a:pPr>
              <a:t>24.04.2016</a:t>
            </a:fld>
            <a:endParaRPr lang="tr-TR">
              <a:solidFill>
                <a:prstClr val="black">
                  <a:lumMod val="65000"/>
                  <a:lumOff val="35000"/>
                </a:prstClr>
              </a:solidFill>
            </a:endParaRPr>
          </a:p>
        </p:txBody>
      </p:sp>
      <p:sp>
        <p:nvSpPr>
          <p:cNvPr id="5" name="Slide Number Placeholder 7"/>
          <p:cNvSpPr>
            <a:spLocks noGrp="1"/>
          </p:cNvSpPr>
          <p:nvPr>
            <p:ph type="sldNum" sz="quarter" idx="11"/>
          </p:nvPr>
        </p:nvSpPr>
        <p:spPr/>
        <p:txBody>
          <a:bodyPr/>
          <a:lstStyle>
            <a:lvl1pPr>
              <a:defRPr/>
            </a:lvl1pPr>
          </a:lstStyle>
          <a:p>
            <a:pPr>
              <a:defRPr/>
            </a:pPr>
            <a:fld id="{B73BBA22-4862-4C84-849D-49665FABB43D}" type="slidenum">
              <a:rPr lang="tr-TR">
                <a:solidFill>
                  <a:prstClr val="black">
                    <a:lumMod val="65000"/>
                    <a:lumOff val="35000"/>
                  </a:prstClr>
                </a:solidFill>
              </a:rPr>
              <a:pPr>
                <a:defRPr/>
              </a:pPr>
              <a:t>‹#›</a:t>
            </a:fld>
            <a:endParaRPr lang="tr-TR">
              <a:solidFill>
                <a:prstClr val="black">
                  <a:lumMod val="65000"/>
                  <a:lumOff val="35000"/>
                </a:prstClr>
              </a:solidFill>
            </a:endParaRPr>
          </a:p>
        </p:txBody>
      </p:sp>
      <p:sp>
        <p:nvSpPr>
          <p:cNvPr id="6" name="Footer Placeholder 8"/>
          <p:cNvSpPr>
            <a:spLocks noGrp="1"/>
          </p:cNvSpPr>
          <p:nvPr>
            <p:ph type="ftr" sz="quarter" idx="12"/>
          </p:nvPr>
        </p:nvSpPr>
        <p:spPr/>
        <p:txBody>
          <a:bodyPr/>
          <a:lstStyle>
            <a:lvl1pPr>
              <a:defRPr/>
            </a:lvl1pPr>
          </a:lstStyle>
          <a:p>
            <a:pPr>
              <a:defRPr/>
            </a:pPr>
            <a:endParaRPr lang="tr-TR">
              <a:solidFill>
                <a:prstClr val="black">
                  <a:lumMod val="65000"/>
                  <a:lumOff val="35000"/>
                </a:prstClr>
              </a:solidFill>
            </a:endParaRPr>
          </a:p>
        </p:txBody>
      </p:sp>
    </p:spTree>
    <p:extLst>
      <p:ext uri="{BB962C8B-B14F-4D97-AF65-F5344CB8AC3E}">
        <p14:creationId xmlns:p14="http://schemas.microsoft.com/office/powerpoint/2010/main" val="24106800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4" name="Date Placeholder 3"/>
          <p:cNvSpPr>
            <a:spLocks noGrp="1"/>
          </p:cNvSpPr>
          <p:nvPr>
            <p:ph type="dt" sz="half" idx="10"/>
          </p:nvPr>
        </p:nvSpPr>
        <p:spPr/>
        <p:txBody>
          <a:bodyPr/>
          <a:lstStyle>
            <a:lvl1pPr>
              <a:defRPr/>
            </a:lvl1pPr>
          </a:lstStyle>
          <a:p>
            <a:pPr>
              <a:defRPr/>
            </a:pPr>
            <a:fld id="{5D0F5958-3D6E-45F9-9FAC-C66650E26DCF}" type="datetimeFigureOut">
              <a:rPr lang="tr-TR">
                <a:solidFill>
                  <a:prstClr val="black">
                    <a:lumMod val="65000"/>
                    <a:lumOff val="35000"/>
                  </a:prstClr>
                </a:solidFill>
              </a:rPr>
              <a:pPr>
                <a:defRPr/>
              </a:pPr>
              <a:t>24.04.2016</a:t>
            </a:fld>
            <a:endParaRPr lang="tr-TR">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A20B701-FE49-4DFF-8ACD-CC479251F037}"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36422732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7" name="Date Placeholder 3"/>
          <p:cNvSpPr>
            <a:spLocks noGrp="1"/>
          </p:cNvSpPr>
          <p:nvPr>
            <p:ph type="dt" sz="half" idx="10"/>
          </p:nvPr>
        </p:nvSpPr>
        <p:spPr/>
        <p:txBody>
          <a:bodyPr/>
          <a:lstStyle>
            <a:lvl1pPr>
              <a:defRPr/>
            </a:lvl1pPr>
          </a:lstStyle>
          <a:p>
            <a:pPr>
              <a:defRPr/>
            </a:pPr>
            <a:fld id="{955A8A00-297C-4D59-A889-2D0EE8B3F90C}" type="datetimeFigureOut">
              <a:rPr lang="tr-TR">
                <a:solidFill>
                  <a:prstClr val="black">
                    <a:lumMod val="65000"/>
                    <a:lumOff val="35000"/>
                  </a:prstClr>
                </a:solidFill>
              </a:rPr>
              <a:pPr>
                <a:defRPr/>
              </a:pPr>
              <a:t>24.04.2016</a:t>
            </a:fld>
            <a:endParaRPr lang="tr-TR">
              <a:solidFill>
                <a:prstClr val="black">
                  <a:lumMod val="65000"/>
                  <a:lumOff val="3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DB92942F-4501-4F83-A3A8-523BA42955E2}"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16196150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9" name="Content Placeholder 8"/>
          <p:cNvSpPr>
            <a:spLocks noGrp="1"/>
          </p:cNvSpPr>
          <p:nvPr>
            <p:ph sz="quarter" idx="13"/>
          </p:nvPr>
        </p:nvSpPr>
        <p:spPr>
          <a:xfrm>
            <a:off x="365760" y="1600200"/>
            <a:ext cx="4041648" cy="452628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4"/>
          </p:nvPr>
        </p:nvSpPr>
        <p:spPr/>
        <p:txBody>
          <a:bodyPr/>
          <a:lstStyle>
            <a:lvl1pPr>
              <a:defRPr/>
            </a:lvl1pPr>
          </a:lstStyle>
          <a:p>
            <a:pPr>
              <a:defRPr/>
            </a:pPr>
            <a:fld id="{9FCAEB02-5A94-4EC9-83C2-1C1ED6EE71F0}" type="datetimeFigureOut">
              <a:rPr lang="tr-TR">
                <a:solidFill>
                  <a:prstClr val="black">
                    <a:lumMod val="65000"/>
                    <a:lumOff val="35000"/>
                  </a:prstClr>
                </a:solidFill>
              </a:rPr>
              <a:pPr>
                <a:defRPr/>
              </a:pPr>
              <a:t>24.04.2016</a:t>
            </a:fld>
            <a:endParaRPr lang="tr-TR">
              <a:solidFill>
                <a:prstClr val="black">
                  <a:lumMod val="65000"/>
                  <a:lumOff val="3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tr-TR">
              <a:solidFill>
                <a:prstClr val="black">
                  <a:lumMod val="65000"/>
                  <a:lumOff val="35000"/>
                </a:prstClr>
              </a:solidFill>
            </a:endParaRPr>
          </a:p>
        </p:txBody>
      </p:sp>
      <p:sp>
        <p:nvSpPr>
          <p:cNvPr id="7" name="Slide Number Placeholder 6"/>
          <p:cNvSpPr>
            <a:spLocks noGrp="1"/>
          </p:cNvSpPr>
          <p:nvPr>
            <p:ph type="sldNum" sz="quarter" idx="16"/>
          </p:nvPr>
        </p:nvSpPr>
        <p:spPr/>
        <p:txBody>
          <a:bodyPr/>
          <a:lstStyle>
            <a:lvl1pPr>
              <a:defRPr/>
            </a:lvl1pPr>
          </a:lstStyle>
          <a:p>
            <a:pPr>
              <a:defRPr/>
            </a:pPr>
            <a:fld id="{D6DAAAE8-288C-42C3-8712-C085D621C72E}"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3591960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1" name="Content Placeholder 10"/>
          <p:cNvSpPr>
            <a:spLocks noGrp="1"/>
          </p:cNvSpPr>
          <p:nvPr>
            <p:ph sz="quarter" idx="13"/>
          </p:nvPr>
        </p:nvSpPr>
        <p:spPr>
          <a:xfrm>
            <a:off x="457200" y="2212848"/>
            <a:ext cx="4041648" cy="391363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5"/>
          </p:nvPr>
        </p:nvSpPr>
        <p:spPr/>
        <p:txBody>
          <a:bodyPr/>
          <a:lstStyle>
            <a:lvl1pPr>
              <a:defRPr/>
            </a:lvl1pPr>
          </a:lstStyle>
          <a:p>
            <a:pPr>
              <a:defRPr/>
            </a:pPr>
            <a:fld id="{B2D200E1-70E7-43D8-84CC-AEE65C7CDE67}" type="datetimeFigureOut">
              <a:rPr lang="tr-TR">
                <a:solidFill>
                  <a:prstClr val="black">
                    <a:lumMod val="65000"/>
                    <a:lumOff val="35000"/>
                  </a:prstClr>
                </a:solidFill>
              </a:rPr>
              <a:pPr>
                <a:defRPr/>
              </a:pPr>
              <a:t>24.04.2016</a:t>
            </a:fld>
            <a:endParaRPr lang="tr-TR">
              <a:solidFill>
                <a:prstClr val="black">
                  <a:lumMod val="65000"/>
                  <a:lumOff val="35000"/>
                </a:prstClr>
              </a:solidFill>
            </a:endParaRPr>
          </a:p>
        </p:txBody>
      </p:sp>
      <p:sp>
        <p:nvSpPr>
          <p:cNvPr id="8" name="Footer Placeholder 7"/>
          <p:cNvSpPr>
            <a:spLocks noGrp="1"/>
          </p:cNvSpPr>
          <p:nvPr>
            <p:ph type="ftr" sz="quarter" idx="16"/>
          </p:nvPr>
        </p:nvSpPr>
        <p:spPr/>
        <p:txBody>
          <a:bodyPr/>
          <a:lstStyle>
            <a:lvl1pPr>
              <a:defRPr/>
            </a:lvl1pPr>
          </a:lstStyle>
          <a:p>
            <a:pPr>
              <a:defRPr/>
            </a:pPr>
            <a:endParaRPr lang="tr-TR">
              <a:solidFill>
                <a:prstClr val="black">
                  <a:lumMod val="65000"/>
                  <a:lumOff val="35000"/>
                </a:prstClr>
              </a:solidFill>
            </a:endParaRPr>
          </a:p>
        </p:txBody>
      </p:sp>
      <p:sp>
        <p:nvSpPr>
          <p:cNvPr id="9" name="Slide Number Placeholder 8"/>
          <p:cNvSpPr>
            <a:spLocks noGrp="1"/>
          </p:cNvSpPr>
          <p:nvPr>
            <p:ph type="sldNum" sz="quarter" idx="17"/>
          </p:nvPr>
        </p:nvSpPr>
        <p:spPr/>
        <p:txBody>
          <a:bodyPr/>
          <a:lstStyle>
            <a:lvl1pPr>
              <a:defRPr/>
            </a:lvl1pPr>
          </a:lstStyle>
          <a:p>
            <a:pPr>
              <a:defRPr/>
            </a:pPr>
            <a:fld id="{B7D39A93-D228-4749-BB3C-C82A09C229D1}"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10376147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lvl1pPr>
              <a:defRPr/>
            </a:lvl1pPr>
          </a:lstStyle>
          <a:p>
            <a:pPr>
              <a:defRPr/>
            </a:pPr>
            <a:fld id="{CAB08C45-C395-494A-A116-C59F2E6CE6E7}" type="datetimeFigureOut">
              <a:rPr lang="tr-TR">
                <a:solidFill>
                  <a:prstClr val="black">
                    <a:lumMod val="65000"/>
                    <a:lumOff val="35000"/>
                  </a:prstClr>
                </a:solidFill>
              </a:rPr>
              <a:pPr>
                <a:defRPr/>
              </a:pPr>
              <a:t>24.04.2016</a:t>
            </a:fld>
            <a:endParaRPr lang="tr-TR">
              <a:solidFill>
                <a:prstClr val="black">
                  <a:lumMod val="65000"/>
                  <a:lumOff val="35000"/>
                </a:prstClr>
              </a:solidFill>
            </a:endParaRPr>
          </a:p>
        </p:txBody>
      </p:sp>
      <p:sp>
        <p:nvSpPr>
          <p:cNvPr id="4" name="Footer Placeholder 3"/>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lvl1pPr>
              <a:defRPr/>
            </a:lvl1pPr>
          </a:lstStyle>
          <a:p>
            <a:pPr>
              <a:defRPr/>
            </a:pPr>
            <a:fld id="{6718A6BE-55DA-4A25-B028-3F32F8FC0724}"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21028346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079EDFFC-30E1-4AEE-AFC7-7A9EF87A1C72}" type="datetimeFigureOut">
              <a:rPr lang="tr-TR">
                <a:solidFill>
                  <a:prstClr val="black">
                    <a:lumMod val="65000"/>
                    <a:lumOff val="35000"/>
                  </a:prstClr>
                </a:solidFill>
              </a:rPr>
              <a:pPr>
                <a:defRPr/>
              </a:pPr>
              <a:t>24.04.2016</a:t>
            </a:fld>
            <a:endParaRPr lang="tr-TR">
              <a:solidFill>
                <a:prstClr val="black">
                  <a:lumMod val="65000"/>
                  <a:lumOff val="35000"/>
                </a:prstClr>
              </a:solidFill>
            </a:endParaRPr>
          </a:p>
        </p:txBody>
      </p:sp>
      <p:sp>
        <p:nvSpPr>
          <p:cNvPr id="3" name="Footer Placeholder 2"/>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lvl1pPr>
              <a:defRPr/>
            </a:lvl1pPr>
          </a:lstStyle>
          <a:p>
            <a:pPr>
              <a:defRPr/>
            </a:pPr>
            <a:fld id="{15B53BF2-7BC9-4C69-934F-7684DF518272}"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35720200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tr-TR" smtClean="0"/>
              <a:t>Asıl başlık stili için tıklatın</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lvl1pPr>
              <a:defRPr/>
            </a:lvl1pPr>
          </a:lstStyle>
          <a:p>
            <a:pPr>
              <a:defRPr/>
            </a:pPr>
            <a:fld id="{23DAF96A-C901-4534-9E7F-F2825D2D9844}" type="datetimeFigureOut">
              <a:rPr lang="tr-TR">
                <a:solidFill>
                  <a:prstClr val="black">
                    <a:lumMod val="65000"/>
                    <a:lumOff val="35000"/>
                  </a:prstClr>
                </a:solidFill>
              </a:rPr>
              <a:pPr>
                <a:defRPr/>
              </a:pPr>
              <a:t>24.04.2016</a:t>
            </a:fld>
            <a:endParaRPr lang="tr-TR">
              <a:solidFill>
                <a:prstClr val="black">
                  <a:lumMod val="65000"/>
                  <a:lumOff val="3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lvl1pPr>
              <a:defRPr/>
            </a:lvl1pPr>
          </a:lstStyle>
          <a:p>
            <a:pPr>
              <a:defRPr/>
            </a:pPr>
            <a:fld id="{8F02CF7A-F606-4F4C-B7EF-A7934AD7D194}"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214009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kumimoji="0" lang="tr-TR" smtClean="0"/>
              <a:t>Asıl başlık stili için tıklatın</a:t>
            </a:r>
            <a:endParaRPr kumimoji="0" lang="en-US"/>
          </a:p>
        </p:txBody>
      </p:sp>
      <p:sp>
        <p:nvSpPr>
          <p:cNvPr id="3" name="İçerik Yer Tutucusu 2"/>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A23720DD-5B6D-40BF-8493-A6B52D484E6B}" type="datetimeFigureOut">
              <a:rPr lang="tr-TR" smtClean="0"/>
              <a:t>24.04.2016</a:t>
            </a:fld>
            <a:endParaRPr lang="tr-TR"/>
          </a:p>
        </p:txBody>
      </p:sp>
      <p:sp>
        <p:nvSpPr>
          <p:cNvPr id="5" name="Altbilgi Yer Tutucusu 4"/>
          <p:cNvSpPr>
            <a:spLocks noGrp="1"/>
          </p:cNvSpPr>
          <p:nvPr>
            <p:ph type="ftr" sz="quarter" idx="11"/>
          </p:nvPr>
        </p:nvSpPr>
        <p:spPr/>
        <p:txBody>
          <a:bodyPr/>
          <a:lstStyle>
            <a:extLst/>
          </a:lstStyle>
          <a:p>
            <a:endParaRPr lang="tr-TR"/>
          </a:p>
        </p:txBody>
      </p:sp>
      <p:sp>
        <p:nvSpPr>
          <p:cNvPr id="6" name="Slayt Numarası Yer Tutucusu 5"/>
          <p:cNvSpPr>
            <a:spLocks noGrp="1"/>
          </p:cNvSpPr>
          <p:nvPr>
            <p:ph type="sldNum" sz="quarter" idx="12"/>
          </p:nvPr>
        </p:nvSpPr>
        <p:spPr/>
        <p:txBody>
          <a:bodyPr/>
          <a:lstStyle>
            <a:extLst/>
          </a:lstStyle>
          <a:p>
            <a:fld id="{F302176B-0E47-46AC-8F43-DAB4B8A37D06}" type="slidenum">
              <a:rPr lang="tr-TR" smtClean="0"/>
              <a:t>‹#›</a:t>
            </a:fld>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lvl1pPr>
              <a:defRPr/>
            </a:lvl1pPr>
          </a:lstStyle>
          <a:p>
            <a:pPr>
              <a:defRPr/>
            </a:pPr>
            <a:fld id="{143A645F-B051-4870-9148-BB4A00A73463}" type="datetimeFigureOut">
              <a:rPr lang="tr-TR">
                <a:solidFill>
                  <a:prstClr val="black">
                    <a:lumMod val="65000"/>
                    <a:lumOff val="35000"/>
                  </a:prstClr>
                </a:solidFill>
              </a:rPr>
              <a:pPr>
                <a:defRPr/>
              </a:pPr>
              <a:t>24.04.2016</a:t>
            </a:fld>
            <a:endParaRPr lang="tr-TR">
              <a:solidFill>
                <a:prstClr val="black">
                  <a:lumMod val="65000"/>
                  <a:lumOff val="3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lvl1pPr>
              <a:defRPr/>
            </a:lvl1pPr>
          </a:lstStyle>
          <a:p>
            <a:pPr>
              <a:defRPr/>
            </a:pPr>
            <a:fld id="{93617239-460A-4553-A52A-7F7AAE04E473}"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26276463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pPr>
              <a:defRPr/>
            </a:pPr>
            <a:fld id="{455E481F-4596-49AF-86C5-5ADF06B90920}" type="datetimeFigureOut">
              <a:rPr lang="tr-TR">
                <a:solidFill>
                  <a:prstClr val="black">
                    <a:lumMod val="65000"/>
                    <a:lumOff val="35000"/>
                  </a:prstClr>
                </a:solidFill>
              </a:rPr>
              <a:pPr>
                <a:defRPr/>
              </a:pPr>
              <a:t>24.04.2016</a:t>
            </a:fld>
            <a:endParaRPr lang="tr-TR">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437DE7C-02A1-4455-A8B0-3174AFC8BF90}"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26018328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pPr>
              <a:defRPr/>
            </a:pPr>
            <a:fld id="{69865A91-363F-4C52-BB26-ECCA7306FCD6}" type="datetimeFigureOut">
              <a:rPr lang="tr-TR">
                <a:solidFill>
                  <a:prstClr val="black">
                    <a:lumMod val="65000"/>
                    <a:lumOff val="35000"/>
                  </a:prstClr>
                </a:solidFill>
              </a:rPr>
              <a:pPr>
                <a:defRPr/>
              </a:pPr>
              <a:t>24.04.2016</a:t>
            </a:fld>
            <a:endParaRPr lang="tr-TR">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CC138B9-E66D-46DF-AC6E-EE6B680BBEE3}"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3119710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Dikdörtgen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Başlık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p:txBody>
          <a:bodyPr/>
          <a:lstStyle>
            <a:extLst/>
          </a:lstStyle>
          <a:p>
            <a:fld id="{A23720DD-5B6D-40BF-8493-A6B52D484E6B}" type="datetimeFigureOut">
              <a:rPr lang="tr-TR" smtClean="0"/>
              <a:t>24.04.2016</a:t>
            </a:fld>
            <a:endParaRPr lang="tr-TR"/>
          </a:p>
        </p:txBody>
      </p:sp>
      <p:sp>
        <p:nvSpPr>
          <p:cNvPr id="5" name="Altbilgi Yer Tutucusu 4"/>
          <p:cNvSpPr>
            <a:spLocks noGrp="1"/>
          </p:cNvSpPr>
          <p:nvPr>
            <p:ph type="ftr" sz="quarter" idx="11"/>
          </p:nvPr>
        </p:nvSpPr>
        <p:spPr/>
        <p:txBody>
          <a:bodyPr/>
          <a:lstStyle>
            <a:extLst/>
          </a:lstStyle>
          <a:p>
            <a:endParaRPr lang="tr-TR"/>
          </a:p>
        </p:txBody>
      </p:sp>
      <p:sp>
        <p:nvSpPr>
          <p:cNvPr id="6" name="Slayt Numarası Yer Tutucusu 5"/>
          <p:cNvSpPr>
            <a:spLocks noGrp="1"/>
          </p:cNvSpPr>
          <p:nvPr>
            <p:ph type="sldNum" sz="quarter" idx="12"/>
          </p:nvPr>
        </p:nvSpPr>
        <p:spPr/>
        <p:txBody>
          <a:bodyPr/>
          <a:lstStyle>
            <a:extLst/>
          </a:lstStyle>
          <a:p>
            <a:fld id="{F302176B-0E47-46AC-8F43-DAB4B8A37D06}" type="slidenum">
              <a:rPr lang="tr-TR" smtClean="0"/>
              <a:t>‹#›</a:t>
            </a:fld>
            <a:endParaRPr lang="tr-TR"/>
          </a:p>
        </p:txBody>
      </p:sp>
      <p:sp>
        <p:nvSpPr>
          <p:cNvPr id="10" name="Dikdörtgen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a:xfrm>
            <a:off x="1435608" y="274320"/>
            <a:ext cx="7498080" cy="1143000"/>
          </a:xfrm>
        </p:spPr>
        <p:txBody>
          <a:bodyPr/>
          <a:lstStyle>
            <a:extLst/>
          </a:lstStyle>
          <a:p>
            <a:r>
              <a:rPr kumimoji="0" lang="tr-TR" smtClean="0"/>
              <a:t>Asıl başlık stili için tıklatın</a:t>
            </a:r>
            <a:endParaRPr kumimoji="0" lang="en-US"/>
          </a:p>
        </p:txBody>
      </p:sp>
      <p:sp>
        <p:nvSpPr>
          <p:cNvPr id="3" name="İçerik Yer Tutucusu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İçerik Yer Tutucusu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extLst/>
          </a:lstStyle>
          <a:p>
            <a:fld id="{A23720DD-5B6D-40BF-8493-A6B52D484E6B}" type="datetimeFigureOut">
              <a:rPr lang="tr-TR" smtClean="0"/>
              <a:t>24.04.2016</a:t>
            </a:fld>
            <a:endParaRPr lang="tr-TR"/>
          </a:p>
        </p:txBody>
      </p:sp>
      <p:sp>
        <p:nvSpPr>
          <p:cNvPr id="6" name="Altbilgi Yer Tutucusu 5"/>
          <p:cNvSpPr>
            <a:spLocks noGrp="1"/>
          </p:cNvSpPr>
          <p:nvPr>
            <p:ph type="ftr" sz="quarter" idx="11"/>
          </p:nvPr>
        </p:nvSpPr>
        <p:spPr/>
        <p:txBody>
          <a:bodyPr/>
          <a:lstStyle>
            <a:extLst/>
          </a:lstStyle>
          <a:p>
            <a:endParaRPr lang="tr-TR"/>
          </a:p>
        </p:txBody>
      </p:sp>
      <p:sp>
        <p:nvSpPr>
          <p:cNvPr id="7" name="Slayt Numarası Yer Tutucusu 6"/>
          <p:cNvSpPr>
            <a:spLocks noGrp="1"/>
          </p:cNvSpPr>
          <p:nvPr>
            <p:ph type="sldNum" sz="quarter" idx="12"/>
          </p:nvPr>
        </p:nvSpPr>
        <p:spPr/>
        <p:txBody>
          <a:bodyPr/>
          <a:lstStyle>
            <a:extLst/>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İçerik Yer Tutucusu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İçerik Yer Tutucusu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0"/>
          </p:nvPr>
        </p:nvSpPr>
        <p:spPr/>
        <p:txBody>
          <a:bodyPr/>
          <a:lstStyle>
            <a:extLst/>
          </a:lstStyle>
          <a:p>
            <a:fld id="{A23720DD-5B6D-40BF-8493-A6B52D484E6B}" type="datetimeFigureOut">
              <a:rPr lang="tr-TR" smtClean="0"/>
              <a:t>24.04.2016</a:t>
            </a:fld>
            <a:endParaRPr lang="tr-TR"/>
          </a:p>
        </p:txBody>
      </p:sp>
      <p:sp>
        <p:nvSpPr>
          <p:cNvPr id="8" name="Altbilgi Yer Tutucusu 7"/>
          <p:cNvSpPr>
            <a:spLocks noGrp="1"/>
          </p:cNvSpPr>
          <p:nvPr>
            <p:ph type="ftr" sz="quarter" idx="11"/>
          </p:nvPr>
        </p:nvSpPr>
        <p:spPr/>
        <p:txBody>
          <a:bodyPr/>
          <a:lstStyle>
            <a:extLst/>
          </a:lstStyle>
          <a:p>
            <a:endParaRPr lang="tr-TR"/>
          </a:p>
        </p:txBody>
      </p:sp>
      <p:sp>
        <p:nvSpPr>
          <p:cNvPr id="9" name="Slayt Numarası Yer Tutucusu 8"/>
          <p:cNvSpPr>
            <a:spLocks noGrp="1"/>
          </p:cNvSpPr>
          <p:nvPr>
            <p:ph type="sldNum" sz="quarter" idx="12"/>
          </p:nvPr>
        </p:nvSpPr>
        <p:spPr/>
        <p:txBody>
          <a:bodyPr/>
          <a:lstStyle>
            <a:extLst/>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a:xfrm>
            <a:off x="1435608" y="274320"/>
            <a:ext cx="7498080" cy="1143000"/>
          </a:xfrm>
        </p:spPr>
        <p:txBody>
          <a:bodyPr anchor="ctr"/>
          <a:lstStyle>
            <a:extLst/>
          </a:lstStyle>
          <a:p>
            <a:r>
              <a:rPr kumimoji="0" lang="tr-TR" smtClean="0"/>
              <a:t>Asıl başlık stili için tıklatın</a:t>
            </a:r>
            <a:endParaRPr kumimoji="0" lang="en-US"/>
          </a:p>
        </p:txBody>
      </p:sp>
      <p:sp>
        <p:nvSpPr>
          <p:cNvPr id="3" name="Veri Yer Tutucusu 2"/>
          <p:cNvSpPr>
            <a:spLocks noGrp="1"/>
          </p:cNvSpPr>
          <p:nvPr>
            <p:ph type="dt" sz="half" idx="10"/>
          </p:nvPr>
        </p:nvSpPr>
        <p:spPr/>
        <p:txBody>
          <a:bodyPr/>
          <a:lstStyle>
            <a:extLst/>
          </a:lstStyle>
          <a:p>
            <a:fld id="{A23720DD-5B6D-40BF-8493-A6B52D484E6B}" type="datetimeFigureOut">
              <a:rPr lang="tr-TR" smtClean="0"/>
              <a:t>24.04.2016</a:t>
            </a:fld>
            <a:endParaRPr lang="tr-TR"/>
          </a:p>
        </p:txBody>
      </p:sp>
      <p:sp>
        <p:nvSpPr>
          <p:cNvPr id="4" name="Altbilgi Yer Tutucusu 3"/>
          <p:cNvSpPr>
            <a:spLocks noGrp="1"/>
          </p:cNvSpPr>
          <p:nvPr>
            <p:ph type="ftr" sz="quarter" idx="11"/>
          </p:nvPr>
        </p:nvSpPr>
        <p:spPr/>
        <p:txBody>
          <a:bodyPr/>
          <a:lstStyle>
            <a:extLst/>
          </a:lstStyle>
          <a:p>
            <a:endParaRPr lang="tr-TR"/>
          </a:p>
        </p:txBody>
      </p:sp>
      <p:sp>
        <p:nvSpPr>
          <p:cNvPr id="5" name="Slayt Numarası Yer Tutucusu 4"/>
          <p:cNvSpPr>
            <a:spLocks noGrp="1"/>
          </p:cNvSpPr>
          <p:nvPr>
            <p:ph type="sldNum" sz="quarter" idx="12"/>
          </p:nvPr>
        </p:nvSpPr>
        <p:spPr/>
        <p:txBody>
          <a:bodyPr/>
          <a:lstStyle>
            <a:extLst/>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Dikdörtgen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Veri Yer Tutucusu 1"/>
          <p:cNvSpPr>
            <a:spLocks noGrp="1"/>
          </p:cNvSpPr>
          <p:nvPr>
            <p:ph type="dt" sz="half" idx="10"/>
          </p:nvPr>
        </p:nvSpPr>
        <p:spPr/>
        <p:txBody>
          <a:bodyPr/>
          <a:lstStyle>
            <a:extLst/>
          </a:lstStyle>
          <a:p>
            <a:fld id="{A23720DD-5B6D-40BF-8493-A6B52D484E6B}" type="datetimeFigureOut">
              <a:rPr lang="tr-TR" smtClean="0"/>
              <a:t>24.04.2016</a:t>
            </a:fld>
            <a:endParaRPr lang="tr-TR"/>
          </a:p>
        </p:txBody>
      </p:sp>
      <p:sp>
        <p:nvSpPr>
          <p:cNvPr id="3" name="Altbilgi Yer Tutucusu 2"/>
          <p:cNvSpPr>
            <a:spLocks noGrp="1"/>
          </p:cNvSpPr>
          <p:nvPr>
            <p:ph type="ftr" sz="quarter" idx="11"/>
          </p:nvPr>
        </p:nvSpPr>
        <p:spPr/>
        <p:txBody>
          <a:bodyPr/>
          <a:lstStyle>
            <a:extLst/>
          </a:lstStyle>
          <a:p>
            <a:endParaRPr lang="tr-TR"/>
          </a:p>
        </p:txBody>
      </p:sp>
      <p:sp>
        <p:nvSpPr>
          <p:cNvPr id="4" name="Slayt Numarası Yer Tutucusu 3"/>
          <p:cNvSpPr>
            <a:spLocks noGrp="1"/>
          </p:cNvSpPr>
          <p:nvPr>
            <p:ph type="sldNum" sz="quarter" idx="12"/>
          </p:nvPr>
        </p:nvSpPr>
        <p:spPr/>
        <p:txBody>
          <a:bodyPr/>
          <a:lstStyle>
            <a:extLst/>
          </a:lstStyle>
          <a:p>
            <a:fld id="{F302176B-0E47-46AC-8F43-DAB4B8A37D06}" type="slidenum">
              <a:rPr lang="tr-TR" smtClean="0"/>
              <a:t>‹#›</a:t>
            </a:fld>
            <a:endParaRPr lang="tr-TR"/>
          </a:p>
        </p:txBody>
      </p:sp>
      <p:sp>
        <p:nvSpPr>
          <p:cNvPr id="6" name="Dikdörtgen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İçerik Yer Tutucusu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extLst/>
          </a:lstStyle>
          <a:p>
            <a:fld id="{A23720DD-5B6D-40BF-8493-A6B52D484E6B}" type="datetimeFigureOut">
              <a:rPr lang="tr-TR" smtClean="0"/>
              <a:t>24.04.2016</a:t>
            </a:fld>
            <a:endParaRPr lang="tr-TR"/>
          </a:p>
        </p:txBody>
      </p:sp>
      <p:sp>
        <p:nvSpPr>
          <p:cNvPr id="6" name="Altbilgi Yer Tutucusu 5"/>
          <p:cNvSpPr>
            <a:spLocks noGrp="1"/>
          </p:cNvSpPr>
          <p:nvPr>
            <p:ph type="ftr" sz="quarter" idx="11"/>
          </p:nvPr>
        </p:nvSpPr>
        <p:spPr/>
        <p:txBody>
          <a:bodyPr/>
          <a:lstStyle>
            <a:extLst/>
          </a:lstStyle>
          <a:p>
            <a:endParaRPr lang="tr-TR"/>
          </a:p>
        </p:txBody>
      </p:sp>
      <p:sp>
        <p:nvSpPr>
          <p:cNvPr id="7" name="Slayt Numarası Yer Tutucusu 6"/>
          <p:cNvSpPr>
            <a:spLocks noGrp="1"/>
          </p:cNvSpPr>
          <p:nvPr>
            <p:ph type="sldNum" sz="quarter" idx="12"/>
          </p:nvPr>
        </p:nvSpPr>
        <p:spPr/>
        <p:txBody>
          <a:bodyPr/>
          <a:lstStyle>
            <a:extLst/>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tr-TR" smtClean="0"/>
              <a:t>Asıl başlık stili için tıklatın</a:t>
            </a:r>
            <a:endParaRPr kumimoji="0" lang="en-US"/>
          </a:p>
        </p:txBody>
      </p:sp>
      <p:sp>
        <p:nvSpPr>
          <p:cNvPr id="5" name="Veri Yer Tutucusu 4"/>
          <p:cNvSpPr>
            <a:spLocks noGrp="1"/>
          </p:cNvSpPr>
          <p:nvPr>
            <p:ph type="dt" sz="half" idx="10"/>
          </p:nvPr>
        </p:nvSpPr>
        <p:spPr/>
        <p:txBody>
          <a:bodyPr/>
          <a:lstStyle>
            <a:extLst/>
          </a:lstStyle>
          <a:p>
            <a:fld id="{A23720DD-5B6D-40BF-8493-A6B52D484E6B}" type="datetimeFigureOut">
              <a:rPr lang="tr-TR" smtClean="0"/>
              <a:t>24.04.2016</a:t>
            </a:fld>
            <a:endParaRPr lang="tr-TR"/>
          </a:p>
        </p:txBody>
      </p:sp>
      <p:sp>
        <p:nvSpPr>
          <p:cNvPr id="6" name="Altbilgi Yer Tutucusu 5"/>
          <p:cNvSpPr>
            <a:spLocks noGrp="1"/>
          </p:cNvSpPr>
          <p:nvPr>
            <p:ph type="ftr" sz="quarter" idx="11"/>
          </p:nvPr>
        </p:nvSpPr>
        <p:spPr/>
        <p:txBody>
          <a:bodyPr/>
          <a:lstStyle>
            <a:extLst/>
          </a:lstStyle>
          <a:p>
            <a:endParaRPr lang="tr-TR"/>
          </a:p>
        </p:txBody>
      </p:sp>
      <p:sp>
        <p:nvSpPr>
          <p:cNvPr id="7" name="Slayt Numarası Yer Tutucusu 6"/>
          <p:cNvSpPr>
            <a:spLocks noGrp="1"/>
          </p:cNvSpPr>
          <p:nvPr>
            <p:ph type="sldNum" sz="quarter" idx="12"/>
          </p:nvPr>
        </p:nvSpPr>
        <p:spPr/>
        <p:txBody>
          <a:bodyPr/>
          <a:lstStyle>
            <a:extLst/>
          </a:lstStyle>
          <a:p>
            <a:fld id="{F302176B-0E47-46AC-8F43-DAB4B8A37D06}" type="slidenum">
              <a:rPr lang="tr-TR" smtClean="0"/>
              <a:t>‹#›</a:t>
            </a:fld>
            <a:endParaRPr lang="tr-TR"/>
          </a:p>
        </p:txBody>
      </p:sp>
      <p:sp>
        <p:nvSpPr>
          <p:cNvPr id="8" name="Dikdörtgen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Resim Yer Tutucusu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tr-TR" smtClean="0"/>
              <a:t>Resim eklemek için simgeyi tıklatın</a:t>
            </a:r>
            <a:endParaRPr kumimoji="0" lang="en-US" dirty="0"/>
          </a:p>
        </p:txBody>
      </p:sp>
      <p:sp>
        <p:nvSpPr>
          <p:cNvPr id="9" name="Akış Çizelgesi: İşlem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Akış Çizelgesi: İşlem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Metin Yer Tutucusu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asta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Halka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Dikdörtgen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Başlık Yer Tutucusu 4"/>
          <p:cNvSpPr>
            <a:spLocks noGrp="1"/>
          </p:cNvSpPr>
          <p:nvPr>
            <p:ph type="title"/>
          </p:nvPr>
        </p:nvSpPr>
        <p:spPr>
          <a:xfrm>
            <a:off x="1435608" y="274638"/>
            <a:ext cx="7498080" cy="1143000"/>
          </a:xfrm>
          <a:prstGeom prst="rect">
            <a:avLst/>
          </a:prstGeom>
        </p:spPr>
        <p:txBody>
          <a:bodyPr anchor="ctr">
            <a:normAutofit/>
          </a:bodyPr>
          <a:lstStyle>
            <a:extLst/>
          </a:lstStyle>
          <a:p>
            <a:r>
              <a:rPr kumimoji="0" lang="tr-TR" smtClean="0"/>
              <a:t>Asıl başlık stili için tıklatın</a:t>
            </a:r>
            <a:endParaRPr kumimoji="0" lang="en-US"/>
          </a:p>
        </p:txBody>
      </p:sp>
      <p:sp>
        <p:nvSpPr>
          <p:cNvPr id="9" name="Metin Yer Tutucusu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4" name="Veri Yer Tutucusu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A23720DD-5B6D-40BF-8493-A6B52D484E6B}" type="datetimeFigureOut">
              <a:rPr lang="tr-TR" smtClean="0"/>
              <a:t>24.04.2016</a:t>
            </a:fld>
            <a:endParaRPr lang="tr-TR"/>
          </a:p>
        </p:txBody>
      </p:sp>
      <p:sp>
        <p:nvSpPr>
          <p:cNvPr id="10" name="Altbilgi Yer Tutucusu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tr-TR"/>
          </a:p>
        </p:txBody>
      </p:sp>
      <p:sp>
        <p:nvSpPr>
          <p:cNvPr id="22" name="Slayt Numarası Yer Tutucusu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F302176B-0E47-46AC-8F43-DAB4B8A37D06}" type="slidenum">
              <a:rPr lang="tr-TR" smtClean="0"/>
              <a:t>‹#›</a:t>
            </a:fld>
            <a:endParaRPr lang="tr-TR"/>
          </a:p>
        </p:txBody>
      </p:sp>
      <p:sp>
        <p:nvSpPr>
          <p:cNvPr id="15" name="Dikdörtgen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tr-TR" smtClean="0"/>
              <a:t>Asıl başlık stili için tıklatın</a:t>
            </a:r>
            <a:endParaRPr lang="en-US" dirty="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4" name="Date Placeholder 3"/>
          <p:cNvSpPr>
            <a:spLocks noGrp="1"/>
          </p:cNvSpPr>
          <p:nvPr>
            <p:ph type="dt" sz="half" idx="2"/>
          </p:nvPr>
        </p:nvSpPr>
        <p:spPr>
          <a:xfrm>
            <a:off x="6362700"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pPr defTabSz="457200" eaLnBrk="0" fontAlgn="base" hangingPunct="0">
              <a:spcBef>
                <a:spcPct val="0"/>
              </a:spcBef>
              <a:spcAft>
                <a:spcPct val="0"/>
              </a:spcAft>
              <a:defRPr/>
            </a:pPr>
            <a:fld id="{FB8AE04F-0281-46EE-8F20-033521E0BD3B}" type="datetimeFigureOut">
              <a:rPr lang="en-US">
                <a:solidFill>
                  <a:prstClr val="black">
                    <a:lumMod val="65000"/>
                    <a:lumOff val="35000"/>
                  </a:prstClr>
                </a:solidFill>
              </a:rPr>
              <a:pPr defTabSz="457200" eaLnBrk="0" fontAlgn="base" hangingPunct="0">
                <a:spcBef>
                  <a:spcPct val="0"/>
                </a:spcBef>
                <a:spcAft>
                  <a:spcPct val="0"/>
                </a:spcAft>
                <a:defRPr/>
              </a:pPr>
              <a:t>4/24/2016</a:t>
            </a:fld>
            <a:endParaRPr lang="en-US" dirty="0">
              <a:solidFill>
                <a:prstClr val="black">
                  <a:lumMod val="65000"/>
                  <a:lumOff val="35000"/>
                </a:prstClr>
              </a:solidFill>
            </a:endParaRPr>
          </a:p>
        </p:txBody>
      </p:sp>
      <p:sp>
        <p:nvSpPr>
          <p:cNvPr id="5" name="Footer Placeholder 4"/>
          <p:cNvSpPr>
            <a:spLocks noGrp="1"/>
          </p:cNvSpPr>
          <p:nvPr>
            <p:ph type="ftr" sz="quarter" idx="3"/>
          </p:nvPr>
        </p:nvSpPr>
        <p:spPr>
          <a:xfrm>
            <a:off x="658813"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pPr defTabSz="457200" eaLnBrk="0" fontAlgn="base" hangingPunct="0">
              <a:spcBef>
                <a:spcPct val="0"/>
              </a:spcBef>
              <a:spcAft>
                <a:spcPct val="0"/>
              </a:spcAft>
              <a:defRPr/>
            </a:pPr>
            <a:endParaRPr lang="tr-TR">
              <a:solidFill>
                <a:prstClr val="black">
                  <a:lumMod val="65000"/>
                  <a:lumOff val="35000"/>
                </a:prstClr>
              </a:solidFill>
            </a:endParaRPr>
          </a:p>
        </p:txBody>
      </p:sp>
      <p:sp>
        <p:nvSpPr>
          <p:cNvPr id="6" name="Slide Number Placeholder 5"/>
          <p:cNvSpPr>
            <a:spLocks noGrp="1"/>
          </p:cNvSpPr>
          <p:nvPr>
            <p:ph type="sldNum" sz="quarter" idx="4"/>
          </p:nvPr>
        </p:nvSpPr>
        <p:spPr>
          <a:xfrm>
            <a:off x="8543925"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pPr defTabSz="457200" eaLnBrk="0" fontAlgn="base" hangingPunct="0">
              <a:spcBef>
                <a:spcPct val="0"/>
              </a:spcBef>
              <a:spcAft>
                <a:spcPct val="0"/>
              </a:spcAft>
              <a:defRPr/>
            </a:pPr>
            <a:fld id="{F8D5D5E5-8BB7-48D2-96B7-14A642DDC26A}" type="slidenum">
              <a:rPr lang="en-US">
                <a:solidFill>
                  <a:prstClr val="black">
                    <a:lumMod val="65000"/>
                    <a:lumOff val="35000"/>
                  </a:prstClr>
                </a:solidFill>
              </a:rPr>
              <a:pPr defTabSz="457200" eaLnBrk="0" fontAlgn="base" hangingPunct="0">
                <a:spcBef>
                  <a:spcPct val="0"/>
                </a:spcBef>
                <a:spcAft>
                  <a:spcPct val="0"/>
                </a:spcAft>
                <a:defRPr/>
              </a:pPr>
              <a:t>‹#›</a:t>
            </a:fld>
            <a:endParaRPr lang="en-US" dirty="0">
              <a:solidFill>
                <a:prstClr val="black">
                  <a:lumMod val="65000"/>
                  <a:lumOff val="35000"/>
                </a:prstClr>
              </a:solidFill>
            </a:endParaRPr>
          </a:p>
        </p:txBody>
      </p:sp>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8" name="Oval 7"/>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Tree>
    <p:extLst>
      <p:ext uri="{BB962C8B-B14F-4D97-AF65-F5344CB8AC3E}">
        <p14:creationId xmlns:p14="http://schemas.microsoft.com/office/powerpoint/2010/main" val="243062027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sz="5400">
          <a:solidFill>
            <a:schemeClr val="tx2"/>
          </a:solidFill>
          <a:latin typeface="Palatino Linotype" pitchFamily="18" charset="0"/>
        </a:defRPr>
      </a:lvl2pPr>
      <a:lvl3pPr algn="ctr" rtl="0" eaLnBrk="0" fontAlgn="base" hangingPunct="0">
        <a:lnSpc>
          <a:spcPts val="5800"/>
        </a:lnSpc>
        <a:spcBef>
          <a:spcPct val="0"/>
        </a:spcBef>
        <a:spcAft>
          <a:spcPct val="0"/>
        </a:spcAft>
        <a:defRPr sz="5400">
          <a:solidFill>
            <a:schemeClr val="tx2"/>
          </a:solidFill>
          <a:latin typeface="Palatino Linotype" pitchFamily="18" charset="0"/>
        </a:defRPr>
      </a:lvl3pPr>
      <a:lvl4pPr algn="ctr" rtl="0" eaLnBrk="0" fontAlgn="base" hangingPunct="0">
        <a:lnSpc>
          <a:spcPts val="5800"/>
        </a:lnSpc>
        <a:spcBef>
          <a:spcPct val="0"/>
        </a:spcBef>
        <a:spcAft>
          <a:spcPct val="0"/>
        </a:spcAft>
        <a:defRPr sz="5400">
          <a:solidFill>
            <a:schemeClr val="tx2"/>
          </a:solidFill>
          <a:latin typeface="Palatino Linotype" pitchFamily="18" charset="0"/>
        </a:defRPr>
      </a:lvl4pPr>
      <a:lvl5pPr algn="ctr" rtl="0" eaLnBrk="0" fontAlgn="base" hangingPunct="0">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p:titleStyle>
    <p:bodyStyle>
      <a:lvl1pPr marL="342900" indent="-342900" algn="l" rtl="0" eaLnBrk="0" fontAlgn="base" hangingPunct="0">
        <a:spcBef>
          <a:spcPct val="20000"/>
        </a:spcBef>
        <a:spcAft>
          <a:spcPct val="0"/>
        </a:spcAft>
        <a:buFont typeface="Arial" pitchFamily="34" charset="0"/>
        <a:buChar char="•"/>
        <a:defRPr sz="2400" kern="1200">
          <a:solidFill>
            <a:srgbClr val="7F7F7F"/>
          </a:solidFill>
          <a:latin typeface="+mj-lt"/>
          <a:ea typeface="+mn-ea"/>
          <a:cs typeface="+mn-cs"/>
        </a:defRPr>
      </a:lvl1pPr>
      <a:lvl2pPr marL="742950" indent="-28575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2pPr>
      <a:lvl3pPr marL="1143000" indent="-228600" algn="l" rtl="0" eaLnBrk="0" fontAlgn="base" hangingPunct="0">
        <a:spcBef>
          <a:spcPct val="20000"/>
        </a:spcBef>
        <a:spcAft>
          <a:spcPct val="0"/>
        </a:spcAft>
        <a:buFont typeface="Arial" pitchFamily="34" charset="0"/>
        <a:buChar char="•"/>
        <a:defRPr sz="1600" kern="1200">
          <a:solidFill>
            <a:srgbClr val="7F7F7F"/>
          </a:solidFill>
          <a:latin typeface="+mj-lt"/>
          <a:ea typeface="+mn-ea"/>
          <a:cs typeface="+mn-cs"/>
        </a:defRPr>
      </a:lvl3pPr>
      <a:lvl4pPr marL="1600200" indent="-22860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4pPr>
      <a:lvl5pPr marL="2057400" indent="-228600" algn="l" rtl="0" eaLnBrk="0" fontAlgn="base" hangingPunct="0">
        <a:spcBef>
          <a:spcPct val="20000"/>
        </a:spcBef>
        <a:spcAft>
          <a:spcPct val="0"/>
        </a:spcAft>
        <a:buFont typeface="Arial" pitchFamily="34"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hyperlink" Target="http://www.igdirtso.org.tr/" TargetMode="External"/><Relationship Id="rId10" Type="http://schemas.openxmlformats.org/officeDocument/2006/relationships/image" Target="../media/image10.jpeg"/><Relationship Id="rId4" Type="http://schemas.openxmlformats.org/officeDocument/2006/relationships/image" Target="../media/image5.png"/><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Başlık 1"/>
          <p:cNvSpPr>
            <a:spLocks noGrp="1"/>
          </p:cNvSpPr>
          <p:nvPr>
            <p:ph type="ctrTitle"/>
          </p:nvPr>
        </p:nvSpPr>
        <p:spPr>
          <a:xfrm>
            <a:off x="685800" y="412750"/>
            <a:ext cx="7772400" cy="2039938"/>
          </a:xfrm>
        </p:spPr>
        <p:txBody>
          <a:bodyPr/>
          <a:lstStyle/>
          <a:p>
            <a:pPr eaLnBrk="1" fontAlgn="auto" hangingPunct="1">
              <a:lnSpc>
                <a:spcPts val="1100"/>
              </a:lnSpc>
              <a:spcAft>
                <a:spcPts val="0"/>
              </a:spcAft>
              <a:defRPr/>
            </a:pPr>
            <a:r>
              <a:rPr lang="tr-TR" altLang="tr-TR" sz="1100" b="1" dirty="0" smtClean="0">
                <a:solidFill>
                  <a:schemeClr val="tx1"/>
                </a:solidFill>
              </a:rPr>
              <a:t/>
            </a:r>
            <a:br>
              <a:rPr lang="tr-TR" altLang="tr-TR" sz="1100" b="1" dirty="0" smtClean="0">
                <a:solidFill>
                  <a:schemeClr val="tx1"/>
                </a:solidFill>
              </a:rPr>
            </a:br>
            <a:r>
              <a:rPr lang="tr-TR" altLang="tr-TR" sz="1100" b="1" dirty="0">
                <a:solidFill>
                  <a:schemeClr val="tx1"/>
                </a:solidFill>
              </a:rPr>
              <a:t/>
            </a:r>
            <a:br>
              <a:rPr lang="tr-TR" altLang="tr-TR" sz="1100" b="1" dirty="0">
                <a:solidFill>
                  <a:schemeClr val="tx1"/>
                </a:solidFill>
              </a:rPr>
            </a:br>
            <a:r>
              <a:rPr lang="tr-TR" altLang="tr-TR" sz="1100" b="1" dirty="0" smtClean="0">
                <a:solidFill>
                  <a:schemeClr val="tx1"/>
                </a:solidFill>
              </a:rPr>
              <a:t/>
            </a:r>
            <a:br>
              <a:rPr lang="tr-TR" altLang="tr-TR" sz="1100" b="1" dirty="0" smtClean="0">
                <a:solidFill>
                  <a:schemeClr val="tx1"/>
                </a:solidFill>
              </a:rPr>
            </a:br>
            <a:r>
              <a:rPr lang="tr-TR" altLang="tr-TR" sz="1100" b="1" dirty="0" smtClean="0">
                <a:solidFill>
                  <a:schemeClr val="tx1"/>
                </a:solidFill>
              </a:rPr>
              <a:t/>
            </a:r>
            <a:br>
              <a:rPr lang="tr-TR" altLang="tr-TR" sz="1100" b="1" dirty="0" smtClean="0">
                <a:solidFill>
                  <a:schemeClr val="tx1"/>
                </a:solidFill>
              </a:rPr>
            </a:br>
            <a:r>
              <a:rPr lang="tr-TR" altLang="tr-TR" sz="1100" b="1" dirty="0">
                <a:solidFill>
                  <a:schemeClr val="tx1"/>
                </a:solidFill>
              </a:rPr>
              <a:t/>
            </a:r>
            <a:br>
              <a:rPr lang="tr-TR" altLang="tr-TR" sz="1100" b="1" dirty="0">
                <a:solidFill>
                  <a:schemeClr val="tx1"/>
                </a:solidFill>
              </a:rPr>
            </a:br>
            <a:r>
              <a:rPr lang="tr-TR" altLang="tr-TR" sz="1100" b="1" dirty="0" smtClean="0">
                <a:solidFill>
                  <a:schemeClr val="tx1"/>
                </a:solidFill>
              </a:rPr>
              <a:t/>
            </a:r>
            <a:br>
              <a:rPr lang="tr-TR" altLang="tr-TR" sz="1100" b="1" dirty="0" smtClean="0">
                <a:solidFill>
                  <a:schemeClr val="tx1"/>
                </a:solidFill>
              </a:rPr>
            </a:br>
            <a:r>
              <a:rPr lang="tr-TR" altLang="tr-TR" sz="1200" b="1" dirty="0" smtClean="0">
                <a:solidFill>
                  <a:schemeClr val="tx1"/>
                </a:solidFill>
              </a:rPr>
              <a:t>Bu proje Avrupa Birliği ve Türkiye Cumhuriyeti</a:t>
            </a:r>
            <a:br>
              <a:rPr lang="tr-TR" altLang="tr-TR" sz="1200" b="1" dirty="0" smtClean="0">
                <a:solidFill>
                  <a:schemeClr val="tx1"/>
                </a:solidFill>
              </a:rPr>
            </a:br>
            <a:r>
              <a:rPr lang="tr-TR" altLang="tr-TR" sz="1200" b="1" dirty="0" smtClean="0">
                <a:solidFill>
                  <a:schemeClr val="tx1"/>
                </a:solidFill>
              </a:rPr>
              <a:t>tarafından </a:t>
            </a:r>
            <a:r>
              <a:rPr lang="tr-TR" altLang="tr-TR" sz="1200" b="1" dirty="0">
                <a:solidFill>
                  <a:schemeClr val="tx1"/>
                </a:solidFill>
              </a:rPr>
              <a:t>f</a:t>
            </a:r>
            <a:r>
              <a:rPr lang="tr-TR" altLang="tr-TR" sz="1200" b="1" dirty="0" smtClean="0">
                <a:solidFill>
                  <a:schemeClr val="tx1"/>
                </a:solidFill>
              </a:rPr>
              <a:t>inanse </a:t>
            </a:r>
            <a:r>
              <a:rPr lang="tr-TR" altLang="tr-TR" sz="1200" b="1" dirty="0">
                <a:solidFill>
                  <a:schemeClr val="tx1"/>
                </a:solidFill>
              </a:rPr>
              <a:t>e</a:t>
            </a:r>
            <a:r>
              <a:rPr lang="tr-TR" altLang="tr-TR" sz="1200" b="1" dirty="0" smtClean="0">
                <a:solidFill>
                  <a:schemeClr val="tx1"/>
                </a:solidFill>
              </a:rPr>
              <a:t>dilmektedir</a:t>
            </a:r>
            <a:r>
              <a:rPr lang="tr-TR" altLang="tr-TR" sz="800" b="1" dirty="0" smtClean="0">
                <a:solidFill>
                  <a:schemeClr val="tx1"/>
                </a:solidFill>
              </a:rPr>
              <a:t>.</a:t>
            </a:r>
            <a:r>
              <a:rPr lang="tr-TR" altLang="tr-TR" dirty="0" smtClean="0"/>
              <a:t/>
            </a:r>
            <a:br>
              <a:rPr lang="tr-TR" altLang="tr-TR" dirty="0" smtClean="0"/>
            </a:br>
            <a:endParaRPr lang="tr-TR" altLang="tr-TR" dirty="0" smtClean="0"/>
          </a:p>
        </p:txBody>
      </p:sp>
      <p:pic>
        <p:nvPicPr>
          <p:cNvPr id="19459" name="Resim 5" descr="C:\Users\Bilal Keskin\Desktop\PROJE 2016\PROJE DOSYALARI\GÖRÜNÜRLÜK\LOGOLAR\1. AB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8288" y="404813"/>
            <a:ext cx="3619500"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Resim 13" descr="Açıklama: C:\Users\kerem\Desktop\mutlular 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0613" y="5410200"/>
            <a:ext cx="8937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Resim 15" descr="http://www.igdirtso.org.tr/images/modules/logo.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52888" y="5397500"/>
            <a:ext cx="1081087"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Resim 16" descr="C:\Users\Bilal Keskin\Desktop\PROJE 2016\yalova ile ortak proje\LOGOLAR\ığdır üniversitesi so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 y="5292725"/>
            <a:ext cx="800100"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Resim 17" descr="F:\PROJE 2016\SÖZ. SON\Gorunurluk_Rehberi&amp;Logolar\LOGOLAR\4. IKGPRO-Yatay.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9750" y="4516438"/>
            <a:ext cx="1620838"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Resim 18" descr="C:\Users\Bilal Keskin\Desktop\PROJE 2016\SÖZ. SON\Gorunurluk_Rehberi&amp;Logolar\LOGOLAR\10. ISKUR.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25850" y="4516438"/>
            <a:ext cx="15462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Resim 19" descr="C:\Users\Bilal Keskin\Desktop\PROJE 2016\SÖZ. SON\Gorunurluk_Rehberi&amp;Logolar\LOGOLAR\2. CSGB YENI RENKLI.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21525" y="4516438"/>
            <a:ext cx="13366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6" name="Metin kutusu 3"/>
          <p:cNvSpPr txBox="1">
            <a:spLocks noChangeArrowheads="1"/>
          </p:cNvSpPr>
          <p:nvPr/>
        </p:nvSpPr>
        <p:spPr bwMode="auto">
          <a:xfrm>
            <a:off x="152400" y="5934075"/>
            <a:ext cx="88804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rgbClr val="7F7F7F"/>
                </a:solidFill>
                <a:latin typeface="Century Gothic" pitchFamily="34" charset="0"/>
              </a:defRPr>
            </a:lvl1pPr>
            <a:lvl2pPr defTabSz="457200">
              <a:defRPr sz="1600">
                <a:solidFill>
                  <a:srgbClr val="7F7F7F"/>
                </a:solidFill>
                <a:latin typeface="Century Gothic" pitchFamily="34" charset="0"/>
              </a:defRPr>
            </a:lvl2pPr>
            <a:lvl3pPr defTabSz="457200">
              <a:defRPr sz="1600">
                <a:solidFill>
                  <a:srgbClr val="7F7F7F"/>
                </a:solidFill>
                <a:latin typeface="Century Gothic" pitchFamily="34" charset="0"/>
              </a:defRPr>
            </a:lvl3pPr>
            <a:lvl4pPr defTabSz="457200">
              <a:defRPr sz="1600">
                <a:solidFill>
                  <a:srgbClr val="7F7F7F"/>
                </a:solidFill>
                <a:latin typeface="Century Gothic" pitchFamily="34" charset="0"/>
              </a:defRPr>
            </a:lvl4pPr>
            <a:lvl5pPr defTabSz="457200">
              <a:defRPr sz="1600">
                <a:solidFill>
                  <a:srgbClr val="7F7F7F"/>
                </a:solidFill>
                <a:latin typeface="Century Gothic" pitchFamily="34" charset="0"/>
              </a:defRPr>
            </a:lvl5pPr>
            <a:lvl6pPr defTabSz="457200" eaLnBrk="0" fontAlgn="base" hangingPunct="0">
              <a:spcAft>
                <a:spcPct val="0"/>
              </a:spcAft>
              <a:buFont typeface="Arial" pitchFamily="34" charset="0"/>
              <a:buChar char="•"/>
              <a:defRPr sz="1600">
                <a:solidFill>
                  <a:srgbClr val="7F7F7F"/>
                </a:solidFill>
                <a:latin typeface="Century Gothic" pitchFamily="34" charset="0"/>
              </a:defRPr>
            </a:lvl6pPr>
            <a:lvl7pPr defTabSz="457200" eaLnBrk="0" fontAlgn="base" hangingPunct="0">
              <a:spcAft>
                <a:spcPct val="0"/>
              </a:spcAft>
              <a:defRPr sz="1600">
                <a:solidFill>
                  <a:srgbClr val="7F7F7F"/>
                </a:solidFill>
                <a:latin typeface="Century Gothic" pitchFamily="34" charset="0"/>
              </a:defRPr>
            </a:lvl7pPr>
            <a:lvl8pPr defTabSz="457200" eaLnBrk="0" fontAlgn="base" hangingPunct="0">
              <a:spcAft>
                <a:spcPct val="0"/>
              </a:spcAft>
              <a:buFont typeface="Arial" pitchFamily="34" charset="0"/>
              <a:buChar char="•"/>
              <a:defRPr sz="1600">
                <a:solidFill>
                  <a:srgbClr val="7F7F7F"/>
                </a:solidFill>
                <a:latin typeface="Century Gothic" pitchFamily="34" charset="0"/>
              </a:defRPr>
            </a:lvl8pPr>
            <a:lvl9pPr defTabSz="457200" eaLnBrk="0" fontAlgn="base" hangingPunct="0">
              <a:spcAft>
                <a:spcPct val="0"/>
              </a:spcAft>
              <a:defRPr sz="1600">
                <a:solidFill>
                  <a:srgbClr val="7F7F7F"/>
                </a:solidFill>
                <a:latin typeface="Century Gothic" pitchFamily="34" charset="0"/>
              </a:defRPr>
            </a:lvl9pPr>
          </a:lstStyle>
          <a:p>
            <a:pPr algn="ctr" eaLnBrk="0" fontAlgn="base" hangingPunct="0">
              <a:spcBef>
                <a:spcPct val="0"/>
              </a:spcBef>
              <a:spcAft>
                <a:spcPct val="0"/>
              </a:spcAft>
            </a:pPr>
            <a:r>
              <a:rPr lang="tr-TR" altLang="tr-TR" sz="1400" smtClean="0">
                <a:solidFill>
                  <a:prstClr val="black"/>
                </a:solidFill>
                <a:latin typeface="Swis721 Hv BT" pitchFamily="34" charset="0"/>
                <a:ea typeface="Calibri" pitchFamily="34" charset="0"/>
                <a:cs typeface="Times New Roman" pitchFamily="18" charset="0"/>
              </a:rPr>
              <a:t>Bu yayın Avrupa Birliği ve Türkiye Cumhuriyeti’nin mali katkılarıyla hazırlanmıştır. Bu yayının içeriğinden yalnızca Iğdır Üniversitesi sorumludur ve bu içerik hiçbir şekilde Avrupa Birliği veya Türkiye Cumhuriyeti’nin görüş ve tutumunu yansıtmamaktadır.</a:t>
            </a:r>
            <a:endParaRPr lang="tr-TR" altLang="tr-TR" sz="1400" smtClean="0">
              <a:solidFill>
                <a:prstClr val="black"/>
              </a:solidFill>
              <a:latin typeface="Calibri" pitchFamily="34" charset="0"/>
              <a:ea typeface="Calibri" pitchFamily="34" charset="0"/>
              <a:cs typeface="Times New Roman" pitchFamily="18" charset="0"/>
            </a:endParaRPr>
          </a:p>
        </p:txBody>
      </p:sp>
      <p:sp>
        <p:nvSpPr>
          <p:cNvPr id="19467" name="Metin kutusu 4"/>
          <p:cNvSpPr txBox="1">
            <a:spLocks noChangeArrowheads="1"/>
          </p:cNvSpPr>
          <p:nvPr/>
        </p:nvSpPr>
        <p:spPr bwMode="auto">
          <a:xfrm>
            <a:off x="539750" y="2768600"/>
            <a:ext cx="80962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rgbClr val="7F7F7F"/>
                </a:solidFill>
                <a:latin typeface="Century Gothic" pitchFamily="34" charset="0"/>
              </a:defRPr>
            </a:lvl1pPr>
            <a:lvl2pPr defTabSz="457200">
              <a:defRPr sz="1600">
                <a:solidFill>
                  <a:srgbClr val="7F7F7F"/>
                </a:solidFill>
                <a:latin typeface="Century Gothic" pitchFamily="34" charset="0"/>
              </a:defRPr>
            </a:lvl2pPr>
            <a:lvl3pPr defTabSz="457200">
              <a:defRPr sz="1600">
                <a:solidFill>
                  <a:srgbClr val="7F7F7F"/>
                </a:solidFill>
                <a:latin typeface="Century Gothic" pitchFamily="34" charset="0"/>
              </a:defRPr>
            </a:lvl3pPr>
            <a:lvl4pPr defTabSz="457200">
              <a:defRPr sz="1600">
                <a:solidFill>
                  <a:srgbClr val="7F7F7F"/>
                </a:solidFill>
                <a:latin typeface="Century Gothic" pitchFamily="34" charset="0"/>
              </a:defRPr>
            </a:lvl4pPr>
            <a:lvl5pPr defTabSz="457200">
              <a:defRPr sz="1600">
                <a:solidFill>
                  <a:srgbClr val="7F7F7F"/>
                </a:solidFill>
                <a:latin typeface="Century Gothic" pitchFamily="34" charset="0"/>
              </a:defRPr>
            </a:lvl5pPr>
            <a:lvl6pPr defTabSz="457200" eaLnBrk="0" fontAlgn="base" hangingPunct="0">
              <a:spcAft>
                <a:spcPct val="0"/>
              </a:spcAft>
              <a:buFont typeface="Arial" pitchFamily="34" charset="0"/>
              <a:buChar char="•"/>
              <a:defRPr sz="1600">
                <a:solidFill>
                  <a:srgbClr val="7F7F7F"/>
                </a:solidFill>
                <a:latin typeface="Century Gothic" pitchFamily="34" charset="0"/>
              </a:defRPr>
            </a:lvl6pPr>
            <a:lvl7pPr defTabSz="457200" eaLnBrk="0" fontAlgn="base" hangingPunct="0">
              <a:spcAft>
                <a:spcPct val="0"/>
              </a:spcAft>
              <a:defRPr sz="1600">
                <a:solidFill>
                  <a:srgbClr val="7F7F7F"/>
                </a:solidFill>
                <a:latin typeface="Century Gothic" pitchFamily="34" charset="0"/>
              </a:defRPr>
            </a:lvl7pPr>
            <a:lvl8pPr defTabSz="457200" eaLnBrk="0" fontAlgn="base" hangingPunct="0">
              <a:spcAft>
                <a:spcPct val="0"/>
              </a:spcAft>
              <a:buFont typeface="Arial" pitchFamily="34" charset="0"/>
              <a:buChar char="•"/>
              <a:defRPr sz="1600">
                <a:solidFill>
                  <a:srgbClr val="7F7F7F"/>
                </a:solidFill>
                <a:latin typeface="Century Gothic" pitchFamily="34" charset="0"/>
              </a:defRPr>
            </a:lvl8pPr>
            <a:lvl9pPr defTabSz="457200" eaLnBrk="0" fontAlgn="base" hangingPunct="0">
              <a:spcAft>
                <a:spcPct val="0"/>
              </a:spcAft>
              <a:defRPr sz="1600">
                <a:solidFill>
                  <a:srgbClr val="7F7F7F"/>
                </a:solidFill>
                <a:latin typeface="Century Gothic" pitchFamily="34" charset="0"/>
              </a:defRPr>
            </a:lvl9pPr>
          </a:lstStyle>
          <a:p>
            <a:pPr algn="ctr" eaLnBrk="0" fontAlgn="base" hangingPunct="0">
              <a:spcBef>
                <a:spcPct val="0"/>
              </a:spcBef>
              <a:spcAft>
                <a:spcPct val="0"/>
              </a:spcAft>
            </a:pPr>
            <a:r>
              <a:rPr lang="tr-TR" altLang="tr-TR" sz="1800" b="1" dirty="0" smtClean="0">
                <a:solidFill>
                  <a:prstClr val="black"/>
                </a:solidFill>
                <a:latin typeface="Times New Roman" pitchFamily="18" charset="0"/>
                <a:cs typeface="Times New Roman" pitchFamily="18" charset="0"/>
              </a:rPr>
              <a:t>GENEL BECERİ EĞİTİMİ</a:t>
            </a:r>
          </a:p>
          <a:p>
            <a:pPr algn="ctr" eaLnBrk="0" fontAlgn="base" hangingPunct="0">
              <a:spcBef>
                <a:spcPct val="0"/>
              </a:spcBef>
              <a:spcAft>
                <a:spcPct val="0"/>
              </a:spcAft>
            </a:pPr>
            <a:r>
              <a:rPr lang="tr-TR" altLang="tr-TR" sz="1800" b="1" dirty="0" smtClean="0">
                <a:solidFill>
                  <a:prstClr val="black"/>
                </a:solidFill>
                <a:latin typeface="Times New Roman" pitchFamily="18" charset="0"/>
                <a:cs typeface="Times New Roman" pitchFamily="18" charset="0"/>
              </a:rPr>
              <a:t>BİLGİSAYARDA OFİS PROGRAMLARI VE KLAVYE KULLANIMI</a:t>
            </a:r>
          </a:p>
          <a:p>
            <a:pPr algn="ctr" eaLnBrk="0" fontAlgn="base" hangingPunct="0">
              <a:spcBef>
                <a:spcPct val="0"/>
              </a:spcBef>
              <a:spcAft>
                <a:spcPct val="0"/>
              </a:spcAft>
            </a:pPr>
            <a:r>
              <a:rPr lang="tr-TR" altLang="tr-TR" sz="1800" b="1" dirty="0" smtClean="0">
                <a:solidFill>
                  <a:prstClr val="black"/>
                </a:solidFill>
                <a:latin typeface="Times New Roman" pitchFamily="18" charset="0"/>
                <a:cs typeface="Times New Roman" pitchFamily="18" charset="0"/>
              </a:rPr>
              <a:t>(YAZI BİÇİMLEME)</a:t>
            </a:r>
          </a:p>
          <a:p>
            <a:pPr algn="ctr" eaLnBrk="0" fontAlgn="base" hangingPunct="0">
              <a:spcBef>
                <a:spcPct val="0"/>
              </a:spcBef>
              <a:spcAft>
                <a:spcPct val="0"/>
              </a:spcAft>
            </a:pPr>
            <a:r>
              <a:rPr lang="tr-TR" altLang="tr-TR" sz="1800" b="1" dirty="0" err="1">
                <a:solidFill>
                  <a:prstClr val="black"/>
                </a:solidFill>
                <a:latin typeface="Times New Roman" pitchFamily="18" charset="0"/>
                <a:cs typeface="Times New Roman" pitchFamily="18" charset="0"/>
              </a:rPr>
              <a:t>Arş.Gör</a:t>
            </a:r>
            <a:r>
              <a:rPr lang="tr-TR" altLang="tr-TR" sz="1800" b="1" dirty="0">
                <a:solidFill>
                  <a:prstClr val="black"/>
                </a:solidFill>
                <a:latin typeface="Times New Roman" pitchFamily="18" charset="0"/>
                <a:cs typeface="Times New Roman" pitchFamily="18" charset="0"/>
              </a:rPr>
              <a:t>. Ceyhan </a:t>
            </a:r>
            <a:r>
              <a:rPr lang="tr-TR" altLang="tr-TR" sz="1800" b="1" dirty="0" smtClean="0">
                <a:solidFill>
                  <a:prstClr val="black"/>
                </a:solidFill>
                <a:latin typeface="Times New Roman" pitchFamily="18" charset="0"/>
                <a:cs typeface="Times New Roman" pitchFamily="18" charset="0"/>
              </a:rPr>
              <a:t>YILMAZ</a:t>
            </a:r>
            <a:endParaRPr lang="tr-TR" altLang="tr-TR" b="1" dirty="0" smtClean="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15702904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Konu Bölümü</a:t>
            </a:r>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2348880"/>
            <a:ext cx="6480719"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56331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Gönderilen Makam</a:t>
            </a:r>
          </a:p>
        </p:txBody>
      </p:sp>
      <p:sp>
        <p:nvSpPr>
          <p:cNvPr id="3" name="İçerik Yer Tutucusu 2"/>
          <p:cNvSpPr>
            <a:spLocks noGrp="1"/>
          </p:cNvSpPr>
          <p:nvPr>
            <p:ph idx="1"/>
          </p:nvPr>
        </p:nvSpPr>
        <p:spPr/>
        <p:txBody>
          <a:bodyPr>
            <a:normAutofit fontScale="85000" lnSpcReduction="10000"/>
          </a:bodyPr>
          <a:lstStyle/>
          <a:p>
            <a:pPr marL="0" indent="0">
              <a:buNone/>
            </a:pPr>
            <a:endParaRPr lang="tr-TR" dirty="0"/>
          </a:p>
          <a:p>
            <a:r>
              <a:rPr lang="tr-TR" b="1" dirty="0"/>
              <a:t>Tanımı ve içeriği</a:t>
            </a:r>
            <a:r>
              <a:rPr lang="tr-TR" dirty="0"/>
              <a:t>: Gönderilen makam, yazının gönderileceği kuruluş veya kişiyi ve bunların bulundukları yeri belirten bölümdür</a:t>
            </a:r>
            <a:r>
              <a:rPr lang="tr-TR" dirty="0" smtClean="0"/>
              <a:t>.</a:t>
            </a:r>
            <a:r>
              <a:rPr lang="tr-TR" dirty="0"/>
              <a:t> </a:t>
            </a:r>
          </a:p>
          <a:p>
            <a:r>
              <a:rPr lang="tr-TR" b="1" dirty="0"/>
              <a:t>Konumu ve şekli:</a:t>
            </a:r>
            <a:r>
              <a:rPr lang="tr-TR" dirty="0"/>
              <a:t> Gönderilen makam, konu bölümünün son satırından sonra yazının uzunluğu da dikkate alınarak iki-dört aralık aşağıdan ve kâğıdı ortalayacak biçimde büyük harflerle yazılır. Yazının gönderildiği yerin belirlenmesine ilişkin diğer hususlar parantez içinde küçük harflerle ikinci satıra yazılır. </a:t>
            </a:r>
          </a:p>
        </p:txBody>
      </p:sp>
    </p:spTree>
    <p:extLst>
      <p:ext uri="{BB962C8B-B14F-4D97-AF65-F5344CB8AC3E}">
        <p14:creationId xmlns:p14="http://schemas.microsoft.com/office/powerpoint/2010/main" val="31460965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Gönderilen Makam</a:t>
            </a:r>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1988840"/>
            <a:ext cx="6192688"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03628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b="1" dirty="0"/>
              <a:t>Metin </a:t>
            </a:r>
            <a:r>
              <a:rPr lang="tr-TR" b="1" dirty="0" smtClean="0"/>
              <a:t>Bölümü</a:t>
            </a:r>
            <a:endParaRPr lang="tr-TR" dirty="0"/>
          </a:p>
        </p:txBody>
      </p:sp>
      <p:sp>
        <p:nvSpPr>
          <p:cNvPr id="3" name="İçerik Yer Tutucusu 2"/>
          <p:cNvSpPr>
            <a:spLocks noGrp="1"/>
          </p:cNvSpPr>
          <p:nvPr>
            <p:ph idx="1"/>
          </p:nvPr>
        </p:nvSpPr>
        <p:spPr/>
        <p:txBody>
          <a:bodyPr/>
          <a:lstStyle/>
          <a:p>
            <a:r>
              <a:rPr lang="tr-TR" b="1" dirty="0"/>
              <a:t>Tanımı ve içeriği:</a:t>
            </a:r>
            <a:r>
              <a:rPr lang="tr-TR" dirty="0"/>
              <a:t> Metin, konuyu ve düşünceyi tam olarak açıklayan madde, paragraf, vb. unsurlardan oluşan, gereğine göre resim, çizelge, grafik vb. unsurlar ihtiva eden esas yazı bölümüdür. Paragraf; bir düşünce veya konuyu kısmen ya da tamamen anlatan, bir satır başından öteki satır başına kadar olan yazı bölümüdür.</a:t>
            </a:r>
          </a:p>
          <a:p>
            <a:pPr marL="0" indent="0">
              <a:buNone/>
            </a:pPr>
            <a:endParaRPr lang="tr-TR" dirty="0"/>
          </a:p>
        </p:txBody>
      </p:sp>
    </p:spTree>
    <p:extLst>
      <p:ext uri="{BB962C8B-B14F-4D97-AF65-F5344CB8AC3E}">
        <p14:creationId xmlns:p14="http://schemas.microsoft.com/office/powerpoint/2010/main" val="37746252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r>
              <a:rPr lang="tr-TR" b="1" dirty="0"/>
              <a:t>Konumu ve şekli:</a:t>
            </a:r>
            <a:r>
              <a:rPr lang="tr-TR" dirty="0"/>
              <a:t> İlgi bölümünün bitiminden sonra, iki aralık satır bırakılıp sol bloktan itibaren paragraf başı yapılarak metin kısmına başlanır. İlgi bölümü yoksa gönderilen yerden sonra üç satırlık aralık bırakılarak metin kısmına geçilir. Metin bölümüne, doğrudan doğruya konudan söz açılarak başlanır. Hiçbir saygı kelimesi kullanılmaz. </a:t>
            </a:r>
          </a:p>
        </p:txBody>
      </p:sp>
    </p:spTree>
    <p:extLst>
      <p:ext uri="{BB962C8B-B14F-4D97-AF65-F5344CB8AC3E}">
        <p14:creationId xmlns:p14="http://schemas.microsoft.com/office/powerpoint/2010/main" val="38263804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İmza Bölümü</a:t>
            </a:r>
          </a:p>
        </p:txBody>
      </p:sp>
      <p:sp>
        <p:nvSpPr>
          <p:cNvPr id="3" name="İçerik Yer Tutucusu 2"/>
          <p:cNvSpPr>
            <a:spLocks noGrp="1"/>
          </p:cNvSpPr>
          <p:nvPr>
            <p:ph idx="1"/>
          </p:nvPr>
        </p:nvSpPr>
        <p:spPr/>
        <p:txBody>
          <a:bodyPr>
            <a:normAutofit fontScale="85000" lnSpcReduction="20000"/>
          </a:bodyPr>
          <a:lstStyle/>
          <a:p>
            <a:r>
              <a:rPr lang="tr-TR" b="1" dirty="0"/>
              <a:t>Tanımı ve içeriği:</a:t>
            </a:r>
            <a:r>
              <a:rPr lang="tr-TR" dirty="0"/>
              <a:t> İmza bölümü yazıyı imzalayacak olan kişinin veya kişilerin, adının ve unvanının yazıldığı bölümdür. İmza çıktıdan sonra bu bölüme atılır.</a:t>
            </a:r>
          </a:p>
          <a:p>
            <a:r>
              <a:rPr lang="tr-TR" dirty="0"/>
              <a:t> </a:t>
            </a:r>
          </a:p>
          <a:p>
            <a:r>
              <a:rPr lang="tr-TR" b="1" dirty="0"/>
              <a:t>Konumu ve şekli:</a:t>
            </a:r>
            <a:r>
              <a:rPr lang="tr-TR" dirty="0"/>
              <a:t> Metnin bitiminden itibaren iki-dört aralık boşluk bırakılarak yazıyı imzalayacak olan makam sahibinin adı, soyadı ve unvanı yazı alanının en sağına yazılır. İmza ad ve soyadın üzerinde bırakılan boşluğa atılır. Elektronik ortamda yapılacak yazışmalarda, imza yetkisine sahip kişi yazıyı, güvenli elektronik imzası ile imzalar.</a:t>
            </a:r>
          </a:p>
        </p:txBody>
      </p:sp>
    </p:spTree>
    <p:extLst>
      <p:ext uri="{BB962C8B-B14F-4D97-AF65-F5344CB8AC3E}">
        <p14:creationId xmlns:p14="http://schemas.microsoft.com/office/powerpoint/2010/main" val="38582261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İmza Bölümü</a:t>
            </a: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7664" y="2276872"/>
            <a:ext cx="6768752"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37769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b="1" dirty="0"/>
              <a:t>Paraf </a:t>
            </a:r>
            <a:r>
              <a:rPr lang="tr-TR" b="1" dirty="0" smtClean="0"/>
              <a:t>Bölümü</a:t>
            </a:r>
            <a:endParaRPr lang="tr-TR" dirty="0"/>
          </a:p>
        </p:txBody>
      </p:sp>
      <p:sp>
        <p:nvSpPr>
          <p:cNvPr id="3" name="İçerik Yer Tutucusu 2"/>
          <p:cNvSpPr>
            <a:spLocks noGrp="1"/>
          </p:cNvSpPr>
          <p:nvPr>
            <p:ph idx="1"/>
          </p:nvPr>
        </p:nvSpPr>
        <p:spPr/>
        <p:txBody>
          <a:bodyPr>
            <a:normAutofit fontScale="85000" lnSpcReduction="10000"/>
          </a:bodyPr>
          <a:lstStyle/>
          <a:p>
            <a:r>
              <a:rPr lang="tr-TR" b="1" dirty="0"/>
              <a:t>Tanımı ve içeriği:</a:t>
            </a:r>
            <a:r>
              <a:rPr lang="tr-TR" dirty="0"/>
              <a:t> Yazının kurum içinde kalan nüshası, yazıyı hazırlayan ve kurum tarafından belirlenen en fazla 5 görevli tarafından paraf edilir. Paraflar, adres bölümünün hemen üstünde ve yazı alanının solunda yer alır. Elektronik ortamda yapılan yazışmalarda paraflar elektronik onay yoluyla alınır</a:t>
            </a:r>
            <a:r>
              <a:rPr lang="tr-TR" dirty="0" smtClean="0"/>
              <a:t>.</a:t>
            </a:r>
            <a:endParaRPr lang="tr-TR" dirty="0"/>
          </a:p>
          <a:p>
            <a:r>
              <a:rPr lang="tr-TR" b="1" dirty="0"/>
              <a:t>Konumu ve şekli:</a:t>
            </a:r>
            <a:r>
              <a:rPr lang="tr-TR" dirty="0"/>
              <a:t> Yazıyı paraflayan kişilerin unvanları gerektiğinde kısaltılarak yazılır, (:) işareti konulduktan sonra büyük harfle adının baş harfi ve soyadı yazılır. El yazısı ile tarih belirtilerek paraflanır.</a:t>
            </a:r>
          </a:p>
          <a:p>
            <a:endParaRPr lang="tr-TR" dirty="0"/>
          </a:p>
        </p:txBody>
      </p:sp>
    </p:spTree>
    <p:extLst>
      <p:ext uri="{BB962C8B-B14F-4D97-AF65-F5344CB8AC3E}">
        <p14:creationId xmlns:p14="http://schemas.microsoft.com/office/powerpoint/2010/main" val="3222784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b="1" dirty="0"/>
              <a:t>Paraf </a:t>
            </a:r>
            <a:r>
              <a:rPr lang="tr-TR" b="1" dirty="0" smtClean="0"/>
              <a:t>Bölümü</a:t>
            </a:r>
            <a:endParaRPr lang="tr-TR" dirty="0"/>
          </a:p>
        </p:txBody>
      </p:sp>
      <p:sp>
        <p:nvSpPr>
          <p:cNvPr id="3" name="İçerik Yer Tutucusu 2"/>
          <p:cNvSpPr>
            <a:spLocks noGrp="1"/>
          </p:cNvSpPr>
          <p:nvPr>
            <p:ph idx="1"/>
          </p:nvPr>
        </p:nvSpPr>
        <p:spPr/>
        <p:txBody>
          <a:bodyPr>
            <a:normAutofit/>
          </a:bodyPr>
          <a:lstStyle/>
          <a:p>
            <a:r>
              <a:rPr lang="tr-TR" sz="2400" dirty="0"/>
              <a:t>ÖRNEK:</a:t>
            </a:r>
          </a:p>
          <a:p>
            <a:pPr marL="82296" indent="0">
              <a:buNone/>
            </a:pPr>
            <a:endParaRPr lang="tr-TR" sz="2400" dirty="0"/>
          </a:p>
          <a:p>
            <a:r>
              <a:rPr lang="tr-TR" sz="2400" dirty="0"/>
              <a:t>…/09/2012	Şef		</a:t>
            </a:r>
            <a:r>
              <a:rPr lang="en-US" sz="2400" dirty="0" smtClean="0"/>
              <a:t>    		</a:t>
            </a:r>
            <a:r>
              <a:rPr lang="tr-TR" sz="2400" dirty="0" smtClean="0"/>
              <a:t>: </a:t>
            </a:r>
            <a:r>
              <a:rPr lang="tr-TR" sz="2400" dirty="0"/>
              <a:t>Adı SOYADI</a:t>
            </a:r>
          </a:p>
          <a:p>
            <a:r>
              <a:rPr lang="tr-TR" sz="2400" dirty="0"/>
              <a:t>…/09/2012	Şube </a:t>
            </a:r>
            <a:r>
              <a:rPr lang="tr-TR" sz="2400" dirty="0" smtClean="0"/>
              <a:t>Müdürü</a:t>
            </a:r>
            <a:r>
              <a:rPr lang="en-US" sz="2400" dirty="0" smtClean="0"/>
              <a:t> 			</a:t>
            </a:r>
            <a:r>
              <a:rPr lang="tr-TR" sz="2400" dirty="0" smtClean="0"/>
              <a:t>: </a:t>
            </a:r>
            <a:r>
              <a:rPr lang="tr-TR" sz="2400" dirty="0"/>
              <a:t>Adı SOYADI</a:t>
            </a:r>
          </a:p>
          <a:p>
            <a:r>
              <a:rPr lang="tr-TR" sz="2400" dirty="0"/>
              <a:t>…/09/2012	Daire </a:t>
            </a:r>
            <a:r>
              <a:rPr lang="tr-TR" sz="2400" dirty="0" smtClean="0"/>
              <a:t>Başkanı</a:t>
            </a:r>
            <a:r>
              <a:rPr lang="en-US" sz="2400" dirty="0" smtClean="0"/>
              <a:t> 			</a:t>
            </a:r>
            <a:r>
              <a:rPr lang="tr-TR" sz="2400" dirty="0" smtClean="0"/>
              <a:t>: </a:t>
            </a:r>
            <a:r>
              <a:rPr lang="tr-TR" sz="2400" dirty="0"/>
              <a:t>Adı SOYADI</a:t>
            </a:r>
          </a:p>
          <a:p>
            <a:r>
              <a:rPr lang="tr-TR" sz="2400" dirty="0"/>
              <a:t>…/09/2012	Genel Müdür Yardımcısı	: Adı SOYADI</a:t>
            </a:r>
          </a:p>
          <a:p>
            <a:r>
              <a:rPr lang="tr-TR" sz="2400" dirty="0"/>
              <a:t>…/09/2012	Genel </a:t>
            </a:r>
            <a:r>
              <a:rPr lang="tr-TR" sz="2400" dirty="0" smtClean="0"/>
              <a:t>Müdür</a:t>
            </a:r>
            <a:r>
              <a:rPr lang="en-US" sz="2400" dirty="0"/>
              <a:t> </a:t>
            </a:r>
            <a:r>
              <a:rPr lang="en-US" sz="2400" dirty="0" smtClean="0"/>
              <a:t>			</a:t>
            </a:r>
            <a:r>
              <a:rPr lang="tr-TR" sz="2400" dirty="0" smtClean="0"/>
              <a:t>: </a:t>
            </a:r>
            <a:r>
              <a:rPr lang="tr-TR" sz="2400" dirty="0"/>
              <a:t>Adı </a:t>
            </a:r>
            <a:r>
              <a:rPr lang="tr-TR" sz="2400" dirty="0" smtClean="0"/>
              <a:t>SOYAD</a:t>
            </a:r>
            <a:r>
              <a:rPr lang="en-US" sz="2400" dirty="0"/>
              <a:t>I</a:t>
            </a:r>
            <a:endParaRPr lang="tr-TR" sz="2400" dirty="0"/>
          </a:p>
          <a:p>
            <a:endParaRPr lang="tr-TR" dirty="0"/>
          </a:p>
        </p:txBody>
      </p:sp>
    </p:spTree>
    <p:extLst>
      <p:ext uri="{BB962C8B-B14F-4D97-AF65-F5344CB8AC3E}">
        <p14:creationId xmlns:p14="http://schemas.microsoft.com/office/powerpoint/2010/main" val="13855636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b="1" dirty="0"/>
              <a:t>Adres </a:t>
            </a:r>
            <a:r>
              <a:rPr lang="tr-TR" b="1" dirty="0" smtClean="0"/>
              <a:t>Bölümü</a:t>
            </a:r>
            <a:endParaRPr lang="tr-TR" dirty="0"/>
          </a:p>
        </p:txBody>
      </p:sp>
      <p:sp>
        <p:nvSpPr>
          <p:cNvPr id="3" name="İçerik Yer Tutucusu 2"/>
          <p:cNvSpPr>
            <a:spLocks noGrp="1"/>
          </p:cNvSpPr>
          <p:nvPr>
            <p:ph idx="1"/>
          </p:nvPr>
        </p:nvSpPr>
        <p:spPr/>
        <p:txBody>
          <a:bodyPr/>
          <a:lstStyle/>
          <a:p>
            <a:pPr marL="0" indent="0">
              <a:buNone/>
            </a:pPr>
            <a:r>
              <a:rPr lang="tr-TR" dirty="0" smtClean="0"/>
              <a:t>Yazı </a:t>
            </a:r>
            <a:r>
              <a:rPr lang="tr-TR" dirty="0"/>
              <a:t>alanının sınırları içinde kalacak şekilde sayfa sonuna soldan başlayarak yazıyı gönderen kurum ve kuruluşun adresi, telefon ve faks numarası, e-posta adresi ve elektronik ağ sayfasını içeren </a:t>
            </a:r>
            <a:r>
              <a:rPr lang="tr-TR" dirty="0" smtClean="0"/>
              <a:t>iletişim </a:t>
            </a:r>
            <a:r>
              <a:rPr lang="tr-TR" dirty="0"/>
              <a:t>bilgileri yazılır.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4437112"/>
            <a:ext cx="7200800"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34577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cap="all" dirty="0" smtClean="0"/>
              <a:t>RESMİ </a:t>
            </a:r>
            <a:r>
              <a:rPr lang="tr-TR" b="1" cap="all" dirty="0"/>
              <a:t>YAZILARIN 1. DERECE BÖLÜMLERİ </a:t>
            </a:r>
            <a:endParaRPr lang="tr-TR" dirty="0"/>
          </a:p>
        </p:txBody>
      </p:sp>
      <p:sp>
        <p:nvSpPr>
          <p:cNvPr id="3" name="İçerik Yer Tutucusu 2"/>
          <p:cNvSpPr>
            <a:spLocks noGrp="1"/>
          </p:cNvSpPr>
          <p:nvPr>
            <p:ph idx="1"/>
          </p:nvPr>
        </p:nvSpPr>
        <p:spPr/>
        <p:txBody>
          <a:bodyPr>
            <a:normAutofit/>
          </a:bodyPr>
          <a:lstStyle/>
          <a:p>
            <a:r>
              <a:rPr lang="tr-TR" dirty="0"/>
              <a:t>Kamu kurum ve kuruluşları arasında yazılı iletişim amacıyla kullanılan yazılara </a:t>
            </a:r>
            <a:r>
              <a:rPr lang="tr-TR" b="1" dirty="0"/>
              <a:t>resmi yazı</a:t>
            </a:r>
            <a:r>
              <a:rPr lang="tr-TR" dirty="0"/>
              <a:t> </a:t>
            </a:r>
            <a:r>
              <a:rPr lang="tr-TR" dirty="0" smtClean="0"/>
              <a:t>denir.</a:t>
            </a:r>
          </a:p>
          <a:p>
            <a:r>
              <a:rPr lang="tr-TR" dirty="0"/>
              <a:t>Resmi yazılar A4 (210x297 mm) ve A5 </a:t>
            </a:r>
            <a:r>
              <a:rPr lang="tr-TR" dirty="0" smtClean="0"/>
              <a:t>(</a:t>
            </a:r>
            <a:r>
              <a:rPr lang="en-US" dirty="0" smtClean="0"/>
              <a:t>148</a:t>
            </a:r>
            <a:r>
              <a:rPr lang="tr-TR" dirty="0" smtClean="0"/>
              <a:t>x</a:t>
            </a:r>
            <a:r>
              <a:rPr lang="en-US" dirty="0" smtClean="0"/>
              <a:t>210</a:t>
            </a:r>
            <a:r>
              <a:rPr lang="tr-TR" dirty="0" smtClean="0"/>
              <a:t> </a:t>
            </a:r>
            <a:r>
              <a:rPr lang="tr-TR" dirty="0"/>
              <a:t>mm) kâğıda yazılabilir.</a:t>
            </a:r>
          </a:p>
          <a:p>
            <a:r>
              <a:rPr lang="tr-TR" dirty="0"/>
              <a:t>Birinci derece bölümler her yazıda bulunmalıdır. Başka bir ifade ile bu bölümler resmi yazının olmazsa olmazlarıdır. </a:t>
            </a:r>
          </a:p>
        </p:txBody>
      </p:sp>
    </p:spTree>
    <p:extLst>
      <p:ext uri="{BB962C8B-B14F-4D97-AF65-F5344CB8AC3E}">
        <p14:creationId xmlns:p14="http://schemas.microsoft.com/office/powerpoint/2010/main" val="31842157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RESMİ YAZILARIN İKİNCİ DERECE BÖLÜMLERİ</a:t>
            </a:r>
          </a:p>
        </p:txBody>
      </p:sp>
      <p:sp>
        <p:nvSpPr>
          <p:cNvPr id="3" name="İçerik Yer Tutucusu 2"/>
          <p:cNvSpPr>
            <a:spLocks noGrp="1"/>
          </p:cNvSpPr>
          <p:nvPr>
            <p:ph idx="1"/>
          </p:nvPr>
        </p:nvSpPr>
        <p:spPr>
          <a:xfrm>
            <a:off x="1403648" y="1700808"/>
            <a:ext cx="7498080" cy="3600400"/>
          </a:xfrm>
        </p:spPr>
        <p:txBody>
          <a:bodyPr/>
          <a:lstStyle/>
          <a:p>
            <a:r>
              <a:rPr lang="tr-TR" dirty="0"/>
              <a:t>Resmi yazının özelliğine göre 2. derece bölümlerin gerekli olanları yazılır. Bir yazıda bu bölümlerin hiçbirinin yazılması gerekmediği gibi sadece birinin, birkaçının veya hepsinin yazılması gerekebilir.</a:t>
            </a:r>
          </a:p>
          <a:p>
            <a:pPr marL="0" indent="0">
              <a:buNone/>
            </a:pPr>
            <a:endParaRPr lang="tr-TR" dirty="0"/>
          </a:p>
        </p:txBody>
      </p:sp>
    </p:spTree>
    <p:extLst>
      <p:ext uri="{BB962C8B-B14F-4D97-AF65-F5344CB8AC3E}">
        <p14:creationId xmlns:p14="http://schemas.microsoft.com/office/powerpoint/2010/main" val="41737228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Gizli Yazılar </a:t>
            </a:r>
          </a:p>
        </p:txBody>
      </p:sp>
      <p:sp>
        <p:nvSpPr>
          <p:cNvPr id="3" name="İçerik Yer Tutucusu 2"/>
          <p:cNvSpPr>
            <a:spLocks noGrp="1"/>
          </p:cNvSpPr>
          <p:nvPr>
            <p:ph idx="1"/>
          </p:nvPr>
        </p:nvSpPr>
        <p:spPr/>
        <p:txBody>
          <a:bodyPr>
            <a:normAutofit fontScale="70000" lnSpcReduction="20000"/>
          </a:bodyPr>
          <a:lstStyle/>
          <a:p>
            <a:pPr marL="0" indent="0">
              <a:buNone/>
            </a:pPr>
            <a:endParaRPr lang="tr-TR" dirty="0"/>
          </a:p>
          <a:p>
            <a:r>
              <a:rPr lang="tr-TR" b="1" dirty="0"/>
              <a:t>Tanımı ve içeriği:</a:t>
            </a:r>
            <a:r>
              <a:rPr lang="tr-TR" dirty="0"/>
              <a:t> Yazının gizlilik derecesinin belirtildiği alandır</a:t>
            </a:r>
            <a:r>
              <a:rPr lang="tr-TR" dirty="0" smtClean="0"/>
              <a:t>.</a:t>
            </a:r>
            <a:r>
              <a:rPr lang="tr-TR" dirty="0"/>
              <a:t> </a:t>
            </a:r>
          </a:p>
          <a:p>
            <a:r>
              <a:rPr lang="tr-TR" b="1" dirty="0"/>
              <a:t>Konumu ve şekli:</a:t>
            </a:r>
            <a:r>
              <a:rPr lang="tr-TR" dirty="0"/>
              <a:t> Yazının gizlilik derecesi taşıdığını belirtmek üzere her sayfanın üst ve alt kenarlarından 1 cm içeriye ve ortaya dayalı olarak “GİZLİ”, “ÇOK GİZLİ”, “ÖZEL”, “KİŞİYE ÖZEL”, “HİZMETE ÖZEL” ibarelerinden uygun olanı, yazıyı tanzim eden kuruluş tarafından yazılır. Gizlilik ibaresi normal veya kırmızı renkli yazılabileceği gibi ayrı bir damga ile de basılabilir. Yazı ile yazılan gizlilik ibarelerinin altı çift kırmızı çizgi ile çizilir. Yazının belirli kişiler haricinde görülmesinde ve işleme konmasında bir sakınca yoksa bu bölüm yazılmaz. Kural olarak gizlilik derecesi taşıyan yazılara aynı gizlilik derecesi ile cevap verilmelidir.</a:t>
            </a:r>
          </a:p>
          <a:p>
            <a:endParaRPr lang="tr-TR" dirty="0"/>
          </a:p>
        </p:txBody>
      </p:sp>
    </p:spTree>
    <p:extLst>
      <p:ext uri="{BB962C8B-B14F-4D97-AF65-F5344CB8AC3E}">
        <p14:creationId xmlns:p14="http://schemas.microsoft.com/office/powerpoint/2010/main" val="17082696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Gizli Yazılar</a:t>
            </a:r>
            <a:endParaRPr lang="tr-TR" dirty="0"/>
          </a:p>
        </p:txBody>
      </p:sp>
      <p:pic>
        <p:nvPicPr>
          <p:cNvPr id="614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835696" y="2060848"/>
            <a:ext cx="6283472" cy="3069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09132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71600" y="274638"/>
            <a:ext cx="7962088" cy="1143000"/>
          </a:xfrm>
        </p:spPr>
        <p:txBody>
          <a:bodyPr>
            <a:normAutofit fontScale="90000"/>
          </a:bodyPr>
          <a:lstStyle/>
          <a:p>
            <a:r>
              <a:rPr lang="tr-TR" b="1" dirty="0"/>
              <a:t>İvedi ve Günlü Yazılar, Tekit </a:t>
            </a:r>
            <a:r>
              <a:rPr lang="tr-TR" b="1" dirty="0" smtClean="0"/>
              <a:t>Yazısı</a:t>
            </a:r>
            <a:endParaRPr lang="tr-TR" dirty="0"/>
          </a:p>
        </p:txBody>
      </p:sp>
      <p:sp>
        <p:nvSpPr>
          <p:cNvPr id="3" name="İçerik Yer Tutucusu 2"/>
          <p:cNvSpPr>
            <a:spLocks noGrp="1"/>
          </p:cNvSpPr>
          <p:nvPr>
            <p:ph idx="1"/>
          </p:nvPr>
        </p:nvSpPr>
        <p:spPr/>
        <p:txBody>
          <a:bodyPr>
            <a:normAutofit fontScale="92500" lnSpcReduction="10000"/>
          </a:bodyPr>
          <a:lstStyle/>
          <a:p>
            <a:r>
              <a:rPr lang="tr-TR" b="1" dirty="0"/>
              <a:t>Tanımı ve içeriği:</a:t>
            </a:r>
            <a:r>
              <a:rPr lang="tr-TR" dirty="0"/>
              <a:t> Yazıların öncelik durumunun belirtildiği alandır</a:t>
            </a:r>
            <a:r>
              <a:rPr lang="tr-TR" dirty="0" smtClean="0"/>
              <a:t>.</a:t>
            </a:r>
            <a:r>
              <a:rPr lang="tr-TR" dirty="0"/>
              <a:t> </a:t>
            </a:r>
          </a:p>
          <a:p>
            <a:r>
              <a:rPr lang="tr-TR" b="1" dirty="0"/>
              <a:t>Konumu ve şekli:</a:t>
            </a:r>
            <a:r>
              <a:rPr lang="tr-TR" dirty="0"/>
              <a:t> Yazının öncelik durumunu belirtmek üzere tarihin altında bir satırlık boşluk kalacak şekilde sağ bloğa yakın, altı tek çizgi ile çizili yazılır veya damga ile basılır. Eğer yazının acele işleme konması keyfiyeti yoksa ivedilik bölümü yazılmaz. Resmi yazılara uygun sürede cevap verilmemesi durumunda ilgili kurum ve kuruluşlara tekit yazısı yazılır</a:t>
            </a:r>
          </a:p>
        </p:txBody>
      </p:sp>
    </p:spTree>
    <p:extLst>
      <p:ext uri="{BB962C8B-B14F-4D97-AF65-F5344CB8AC3E}">
        <p14:creationId xmlns:p14="http://schemas.microsoft.com/office/powerpoint/2010/main" val="22285408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71600" y="274638"/>
            <a:ext cx="7962088" cy="1143000"/>
          </a:xfrm>
        </p:spPr>
        <p:txBody>
          <a:bodyPr>
            <a:normAutofit fontScale="90000"/>
          </a:bodyPr>
          <a:lstStyle/>
          <a:p>
            <a:r>
              <a:rPr lang="tr-TR" b="1" dirty="0"/>
              <a:t>İvedi ve Günlü Yazılar, Tekit Yazısı</a:t>
            </a:r>
            <a:endParaRPr lang="tr-TR"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7664" y="2348880"/>
            <a:ext cx="6048672"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68711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b="1" dirty="0"/>
              <a:t>İlgi </a:t>
            </a:r>
            <a:r>
              <a:rPr lang="tr-TR" b="1" dirty="0" smtClean="0"/>
              <a:t>Bölümü</a:t>
            </a:r>
            <a:endParaRPr lang="tr-TR" dirty="0"/>
          </a:p>
        </p:txBody>
      </p:sp>
      <p:sp>
        <p:nvSpPr>
          <p:cNvPr id="3" name="İçerik Yer Tutucusu 2"/>
          <p:cNvSpPr>
            <a:spLocks noGrp="1"/>
          </p:cNvSpPr>
          <p:nvPr>
            <p:ph idx="1"/>
          </p:nvPr>
        </p:nvSpPr>
        <p:spPr/>
        <p:txBody>
          <a:bodyPr>
            <a:normAutofit fontScale="70000" lnSpcReduction="20000"/>
          </a:bodyPr>
          <a:lstStyle/>
          <a:p>
            <a:r>
              <a:rPr lang="tr-TR" b="1" dirty="0"/>
              <a:t>Tanımı ve içeriği:</a:t>
            </a:r>
            <a:r>
              <a:rPr lang="tr-TR" dirty="0"/>
              <a:t> İlgi, yazılan yazının önceki bir yazıya ek ya da karşılık olduğunu veya bazı belgelere başvurulması gerektiğini belirten bölümdür. </a:t>
            </a:r>
          </a:p>
          <a:p>
            <a:pPr marL="82296" indent="0">
              <a:buNone/>
            </a:pPr>
            <a:endParaRPr lang="tr-TR" dirty="0"/>
          </a:p>
          <a:p>
            <a:r>
              <a:rPr lang="tr-TR" b="1" dirty="0"/>
              <a:t>Konumu ve şekli: </a:t>
            </a:r>
            <a:r>
              <a:rPr lang="tr-TR" dirty="0"/>
              <a:t>“İlgi	:” yan başlığı, gönderilen makam bölümünün iki aralık altına ve yazı alanının soluna küçük harflerle yazılır. İlgide yer alan bilgiler bir satırı geçerse, “İlgi” kelimesinin altı boş bırakılarak ikinci satıra yazılır. İlginin birden fazla olması durumunda, a, b, c gibi küçük harfler yanlarına ayraç işareti “)” konularak kullanılır. İlgide, “tarihli ve sayılı” ibaresi kullanılır. İlgide yazının sayısı, kurum veya birimin dosya kodu tam olarak belirtilir. İlgi, tarih sırasına göre yazılır. Yazı aynı konuda birden fazla makamın yazısına karşılık veya daha önce yazılmış çok sayıda yazıyla ilgili ise bunların hepsi belirtilir.</a:t>
            </a:r>
          </a:p>
          <a:p>
            <a:pPr marL="0" indent="0">
              <a:buNone/>
            </a:pPr>
            <a:endParaRPr lang="tr-TR" dirty="0"/>
          </a:p>
        </p:txBody>
      </p:sp>
    </p:spTree>
    <p:extLst>
      <p:ext uri="{BB962C8B-B14F-4D97-AF65-F5344CB8AC3E}">
        <p14:creationId xmlns:p14="http://schemas.microsoft.com/office/powerpoint/2010/main" val="6365412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İlgi Bölümü</a:t>
            </a:r>
            <a:endParaRPr lang="tr-TR"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1640" y="2132856"/>
            <a:ext cx="7272807"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7941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Ekler Bölümü</a:t>
            </a:r>
          </a:p>
        </p:txBody>
      </p:sp>
      <p:sp>
        <p:nvSpPr>
          <p:cNvPr id="3" name="İçerik Yer Tutucusu 2"/>
          <p:cNvSpPr>
            <a:spLocks noGrp="1"/>
          </p:cNvSpPr>
          <p:nvPr>
            <p:ph idx="1"/>
          </p:nvPr>
        </p:nvSpPr>
        <p:spPr/>
        <p:txBody>
          <a:bodyPr>
            <a:normAutofit fontScale="77500" lnSpcReduction="20000"/>
          </a:bodyPr>
          <a:lstStyle/>
          <a:p>
            <a:r>
              <a:rPr lang="tr-TR" b="1" dirty="0"/>
              <a:t>Tanımı ve içeriği:</a:t>
            </a:r>
            <a:r>
              <a:rPr lang="tr-TR" dirty="0"/>
              <a:t> Yazının ekleri imza bölümünden sonra uygun satır aralığı bırakılarak yazı alanının soluna konulan “EK/EKLER:” ifadesinin altına yazılır</a:t>
            </a:r>
            <a:r>
              <a:rPr lang="tr-TR" dirty="0" smtClean="0"/>
              <a:t>.</a:t>
            </a:r>
            <a:r>
              <a:rPr lang="tr-TR" dirty="0"/>
              <a:t> </a:t>
            </a:r>
          </a:p>
          <a:p>
            <a:r>
              <a:rPr lang="tr-TR" dirty="0"/>
              <a:t>ÖRNEK</a:t>
            </a:r>
            <a:r>
              <a:rPr lang="tr-TR" dirty="0" smtClean="0"/>
              <a:t>:</a:t>
            </a:r>
            <a:r>
              <a:rPr lang="tr-TR" dirty="0"/>
              <a:t> </a:t>
            </a:r>
          </a:p>
          <a:p>
            <a:r>
              <a:rPr lang="tr-TR" dirty="0"/>
              <a:t>Ek	: Yazı örneği (…….sayfa</a:t>
            </a:r>
            <a:r>
              <a:rPr lang="tr-TR" dirty="0" smtClean="0"/>
              <a:t>)</a:t>
            </a:r>
            <a:r>
              <a:rPr lang="tr-TR" dirty="0"/>
              <a:t> </a:t>
            </a:r>
          </a:p>
          <a:p>
            <a:r>
              <a:rPr lang="tr-TR" b="1" dirty="0"/>
              <a:t>Konumu ve şekli:</a:t>
            </a:r>
            <a:r>
              <a:rPr lang="tr-TR" dirty="0"/>
              <a:t> Ek adedi birden fazla ise numaralandırılır. Ek listesi yazı alanına sığmayacak kadar uzunsa yarı bir sayfada gösterilir. </a:t>
            </a:r>
          </a:p>
          <a:p>
            <a:r>
              <a:rPr lang="tr-TR" dirty="0"/>
              <a:t>ÖRNEK</a:t>
            </a:r>
            <a:r>
              <a:rPr lang="tr-TR" dirty="0" smtClean="0"/>
              <a:t>:</a:t>
            </a:r>
            <a:r>
              <a:rPr lang="tr-TR" dirty="0"/>
              <a:t> </a:t>
            </a:r>
          </a:p>
          <a:p>
            <a:r>
              <a:rPr lang="tr-TR" dirty="0"/>
              <a:t>EKLER	:</a:t>
            </a:r>
          </a:p>
          <a:p>
            <a:r>
              <a:rPr lang="tr-TR" dirty="0"/>
              <a:t>1- Danıştay Kararı (…..sayfa)</a:t>
            </a:r>
          </a:p>
          <a:p>
            <a:r>
              <a:rPr lang="tr-TR" dirty="0"/>
              <a:t>2- Genelge (….sayfa)</a:t>
            </a:r>
          </a:p>
          <a:p>
            <a:pPr marL="0" indent="0">
              <a:buNone/>
            </a:pPr>
            <a:endParaRPr lang="tr-TR" dirty="0"/>
          </a:p>
        </p:txBody>
      </p:sp>
    </p:spTree>
    <p:extLst>
      <p:ext uri="{BB962C8B-B14F-4D97-AF65-F5344CB8AC3E}">
        <p14:creationId xmlns:p14="http://schemas.microsoft.com/office/powerpoint/2010/main" val="28181787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Dağıtım Bölümü</a:t>
            </a:r>
          </a:p>
        </p:txBody>
      </p:sp>
      <p:sp>
        <p:nvSpPr>
          <p:cNvPr id="3" name="İçerik Yer Tutucusu 2"/>
          <p:cNvSpPr>
            <a:spLocks noGrp="1"/>
          </p:cNvSpPr>
          <p:nvPr>
            <p:ph idx="1"/>
          </p:nvPr>
        </p:nvSpPr>
        <p:spPr/>
        <p:txBody>
          <a:bodyPr>
            <a:normAutofit fontScale="85000" lnSpcReduction="10000"/>
          </a:bodyPr>
          <a:lstStyle/>
          <a:p>
            <a:r>
              <a:rPr lang="tr-TR" b="1" dirty="0"/>
              <a:t>Tanımı ve içeriği:</a:t>
            </a:r>
            <a:r>
              <a:rPr lang="tr-TR" dirty="0"/>
              <a:t> Dağıtım, yazıların gereği ve bilgi için gönderildiği yerlerin protokol sırası esas alınarak belirtildiği bölümdür. “</a:t>
            </a:r>
            <a:r>
              <a:rPr lang="tr-TR" dirty="0" err="1"/>
              <a:t>EKLER”den</a:t>
            </a:r>
            <a:r>
              <a:rPr lang="tr-TR" dirty="0"/>
              <a:t> sonra uygun satır aralığı bırakılarak yazı alanının soluna “DAĞITIM:” yazılır. Ek yoksa dağıtım </a:t>
            </a:r>
            <a:r>
              <a:rPr lang="tr-TR" dirty="0" err="1"/>
              <a:t>EKLER’in</a:t>
            </a:r>
            <a:r>
              <a:rPr lang="tr-TR" dirty="0"/>
              <a:t> yerine yazılır</a:t>
            </a:r>
            <a:r>
              <a:rPr lang="tr-TR" dirty="0" smtClean="0"/>
              <a:t>.</a:t>
            </a:r>
            <a:endParaRPr lang="tr-TR" dirty="0"/>
          </a:p>
          <a:p>
            <a:r>
              <a:rPr lang="tr-TR" b="1" dirty="0"/>
              <a:t>Konumu ve şekli:</a:t>
            </a:r>
            <a:r>
              <a:rPr lang="tr-TR" dirty="0"/>
              <a:t> Yazının gereğini yerine getirme durumunda olanlar, “Gereği” kısmına, yazının içeriğinden bilgilendirilmesi istenenler ise “Bilgi” kısmına protokol sırasıyla yazılır. “Gereği” kısmı dağıtım başlığının altına, “Bilgi” kısmı ise “Gereği” kısmı ile aynı satıra yazılır. </a:t>
            </a:r>
          </a:p>
          <a:p>
            <a:endParaRPr lang="tr-TR" dirty="0"/>
          </a:p>
        </p:txBody>
      </p:sp>
    </p:spTree>
    <p:extLst>
      <p:ext uri="{BB962C8B-B14F-4D97-AF65-F5344CB8AC3E}">
        <p14:creationId xmlns:p14="http://schemas.microsoft.com/office/powerpoint/2010/main" val="8579096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Dağıtım Bölümü</a:t>
            </a:r>
          </a:p>
        </p:txBody>
      </p:sp>
      <p:pic>
        <p:nvPicPr>
          <p:cNvPr id="921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1844824"/>
            <a:ext cx="6840759"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87313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Başlık Bölümü </a:t>
            </a:r>
          </a:p>
        </p:txBody>
      </p:sp>
      <p:sp>
        <p:nvSpPr>
          <p:cNvPr id="3" name="İçerik Yer Tutucusu 2"/>
          <p:cNvSpPr>
            <a:spLocks noGrp="1"/>
          </p:cNvSpPr>
          <p:nvPr>
            <p:ph idx="1"/>
          </p:nvPr>
        </p:nvSpPr>
        <p:spPr/>
        <p:txBody>
          <a:bodyPr/>
          <a:lstStyle/>
          <a:p>
            <a:r>
              <a:rPr lang="tr-TR" b="1" dirty="0"/>
              <a:t>Tanımı ve içeriği:</a:t>
            </a:r>
            <a:r>
              <a:rPr lang="tr-TR" dirty="0"/>
              <a:t> Yazıyı gönderen kuruma ait isim, unvan, telefon ve adres gibi temel bilgilerin yazıldığı bölümdür. Başlıkta üst-alt kurum isimleri hiyerarşik sıraya göre yazılır. Bu bölüm yazıyı hazırlayan kuruma ait standart bilgileri içerir. </a:t>
            </a:r>
          </a:p>
        </p:txBody>
      </p:sp>
    </p:spTree>
    <p:extLst>
      <p:ext uri="{BB962C8B-B14F-4D97-AF65-F5344CB8AC3E}">
        <p14:creationId xmlns:p14="http://schemas.microsoft.com/office/powerpoint/2010/main" val="24260135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Sayfa Numarası Bölümü</a:t>
            </a:r>
          </a:p>
        </p:txBody>
      </p:sp>
      <p:sp>
        <p:nvSpPr>
          <p:cNvPr id="3" name="İçerik Yer Tutucusu 2"/>
          <p:cNvSpPr>
            <a:spLocks noGrp="1"/>
          </p:cNvSpPr>
          <p:nvPr>
            <p:ph idx="1"/>
          </p:nvPr>
        </p:nvSpPr>
        <p:spPr/>
        <p:txBody>
          <a:bodyPr>
            <a:normAutofit fontScale="92500"/>
          </a:bodyPr>
          <a:lstStyle/>
          <a:p>
            <a:r>
              <a:rPr lang="tr-TR" b="1" dirty="0"/>
              <a:t>Tanımı ve içeriği:</a:t>
            </a:r>
            <a:r>
              <a:rPr lang="tr-TR" dirty="0"/>
              <a:t> Birden fazla sayfası olan yazıların sayfa sırasının belirtildiği bölümdür.</a:t>
            </a:r>
          </a:p>
          <a:p>
            <a:r>
              <a:rPr lang="tr-TR" b="1" dirty="0"/>
              <a:t>Konumu ve şekli:</a:t>
            </a:r>
            <a:r>
              <a:rPr lang="tr-TR" dirty="0"/>
              <a:t> Birden fazla sayfası olan yazıların ilk sayfasına numara konulmaz, sonraki sayfalara 2’den devam eden numaralar konur. Sayfa numarası yazı bitiminden itibaren kalan boşluğun ortasına sağı ve soluna tire işareti konularak yazılır.</a:t>
            </a:r>
          </a:p>
          <a:p>
            <a:pPr marL="0" indent="0">
              <a:buNone/>
            </a:pPr>
            <a:r>
              <a:rPr lang="tr-TR" dirty="0" smtClean="0"/>
              <a:t>ÖRNEK: 2/9</a:t>
            </a:r>
            <a:r>
              <a:rPr lang="tr-TR" dirty="0"/>
              <a:t>, 3/7, 5/32</a:t>
            </a:r>
          </a:p>
          <a:p>
            <a:pPr marL="0" indent="0">
              <a:buNone/>
            </a:pPr>
            <a:endParaRPr lang="tr-TR" dirty="0"/>
          </a:p>
        </p:txBody>
      </p:sp>
    </p:spTree>
    <p:extLst>
      <p:ext uri="{BB962C8B-B14F-4D97-AF65-F5344CB8AC3E}">
        <p14:creationId xmlns:p14="http://schemas.microsoft.com/office/powerpoint/2010/main" val="865666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Onay</a:t>
            </a:r>
          </a:p>
        </p:txBody>
      </p:sp>
      <p:sp>
        <p:nvSpPr>
          <p:cNvPr id="3" name="İçerik Yer Tutucusu 2"/>
          <p:cNvSpPr>
            <a:spLocks noGrp="1"/>
          </p:cNvSpPr>
          <p:nvPr>
            <p:ph idx="1"/>
          </p:nvPr>
        </p:nvSpPr>
        <p:spPr/>
        <p:txBody>
          <a:bodyPr>
            <a:normAutofit fontScale="92500"/>
          </a:bodyPr>
          <a:lstStyle/>
          <a:p>
            <a:r>
              <a:rPr lang="tr-TR" b="1" dirty="0"/>
              <a:t>Tanımı ve içeriği:</a:t>
            </a:r>
            <a:r>
              <a:rPr lang="tr-TR" dirty="0"/>
              <a:t> Onay gerektiren yazılar ilgili birim tarafından teklif edilir ve yetkili makam tarafından onaylanır.</a:t>
            </a:r>
          </a:p>
          <a:p>
            <a:r>
              <a:rPr lang="tr-TR" b="1" dirty="0"/>
              <a:t>Konumu ve şekli:</a:t>
            </a:r>
            <a:r>
              <a:rPr lang="tr-TR" dirty="0"/>
              <a:t> Yazı onaya sunulurken imza bölümünden sonra uygun satır aralığı bırakılarak yazı alanının ortasına büyük harflerle “OLUR” yazılır. “</a:t>
            </a:r>
            <a:r>
              <a:rPr lang="tr-TR" dirty="0" err="1"/>
              <a:t>OLUR”un</a:t>
            </a:r>
            <a:r>
              <a:rPr lang="tr-TR" dirty="0"/>
              <a:t> altında onay tarihi yer alır. Onay tarihinden sonra imza için uygun boşluk bırakılarak onaylayanın adı, soyadı ve altına </a:t>
            </a:r>
            <a:r>
              <a:rPr lang="tr-TR" dirty="0" err="1"/>
              <a:t>ünvanı</a:t>
            </a:r>
            <a:r>
              <a:rPr lang="tr-TR" dirty="0"/>
              <a:t> yazılır.</a:t>
            </a:r>
          </a:p>
          <a:p>
            <a:pPr marL="0" indent="0">
              <a:buNone/>
            </a:pPr>
            <a:endParaRPr lang="tr-TR" dirty="0"/>
          </a:p>
        </p:txBody>
      </p:sp>
    </p:spTree>
    <p:extLst>
      <p:ext uri="{BB962C8B-B14F-4D97-AF65-F5344CB8AC3E}">
        <p14:creationId xmlns:p14="http://schemas.microsoft.com/office/powerpoint/2010/main" val="28280829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Onay</a:t>
            </a:r>
          </a:p>
        </p:txBody>
      </p:sp>
      <p:pic>
        <p:nvPicPr>
          <p:cNvPr id="1024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1844824"/>
            <a:ext cx="6552727"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29894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b="1" dirty="0" smtClean="0"/>
              <a:t>Koordinasyon</a:t>
            </a:r>
            <a:endParaRPr lang="tr-TR" dirty="0"/>
          </a:p>
        </p:txBody>
      </p:sp>
      <p:sp>
        <p:nvSpPr>
          <p:cNvPr id="3" name="İçerik Yer Tutucusu 2"/>
          <p:cNvSpPr>
            <a:spLocks noGrp="1"/>
          </p:cNvSpPr>
          <p:nvPr>
            <p:ph idx="1"/>
          </p:nvPr>
        </p:nvSpPr>
        <p:spPr/>
        <p:txBody>
          <a:bodyPr>
            <a:normAutofit fontScale="85000" lnSpcReduction="20000"/>
          </a:bodyPr>
          <a:lstStyle/>
          <a:p>
            <a:r>
              <a:rPr lang="tr-TR" b="1" dirty="0"/>
              <a:t>Konumu ve şekli:</a:t>
            </a:r>
            <a:r>
              <a:rPr lang="tr-TR" dirty="0"/>
              <a:t> Başka birimlerle iş birliği yapılarak hazırlanan yazılarda, paraf bölümünden sonra bir satır aralığı bırakılarak “Koordinasyon:” yazılır ve iş birliğine dâhil olan personelin unvan, ad ve soyadları paraf bölümündeki biçime uygun olarak düzenlenir</a:t>
            </a:r>
            <a:r>
              <a:rPr lang="tr-TR" dirty="0" smtClean="0"/>
              <a:t>.</a:t>
            </a:r>
            <a:r>
              <a:rPr lang="tr-TR" dirty="0"/>
              <a:t> </a:t>
            </a:r>
          </a:p>
          <a:p>
            <a:pPr marL="82296" indent="0">
              <a:buNone/>
            </a:pPr>
            <a:r>
              <a:rPr lang="tr-TR" dirty="0"/>
              <a:t>ÖRNEK</a:t>
            </a:r>
            <a:r>
              <a:rPr lang="tr-TR" dirty="0" smtClean="0"/>
              <a:t>:</a:t>
            </a:r>
            <a:r>
              <a:rPr lang="tr-TR" dirty="0"/>
              <a:t> </a:t>
            </a:r>
          </a:p>
          <a:p>
            <a:r>
              <a:rPr lang="tr-TR" dirty="0"/>
              <a:t>…/09/2012	</a:t>
            </a:r>
            <a:r>
              <a:rPr lang="tr-TR" dirty="0" smtClean="0"/>
              <a:t>Şef</a:t>
            </a:r>
            <a:r>
              <a:rPr lang="en-US" dirty="0" smtClean="0"/>
              <a:t>			</a:t>
            </a:r>
            <a:r>
              <a:rPr lang="tr-TR" dirty="0" smtClean="0"/>
              <a:t>:Adı SOYADI</a:t>
            </a:r>
            <a:endParaRPr lang="en-US" dirty="0"/>
          </a:p>
          <a:p>
            <a:pPr marL="82296" indent="0">
              <a:buNone/>
            </a:pPr>
            <a:endParaRPr lang="en-US" dirty="0" smtClean="0"/>
          </a:p>
          <a:p>
            <a:pPr marL="82296" indent="0">
              <a:buNone/>
            </a:pPr>
            <a:r>
              <a:rPr lang="tr-TR" dirty="0"/>
              <a:t>Koordinasyon:</a:t>
            </a:r>
          </a:p>
          <a:p>
            <a:pPr marL="82296" indent="0">
              <a:buNone/>
            </a:pPr>
            <a:endParaRPr lang="tr-TR" dirty="0"/>
          </a:p>
          <a:p>
            <a:r>
              <a:rPr lang="tr-TR" dirty="0"/>
              <a:t>…/09/2012	Daire </a:t>
            </a:r>
            <a:r>
              <a:rPr lang="tr-TR" dirty="0" smtClean="0"/>
              <a:t>Başkanı</a:t>
            </a:r>
            <a:r>
              <a:rPr lang="en-US" dirty="0"/>
              <a:t>	</a:t>
            </a:r>
            <a:r>
              <a:rPr lang="tr-TR" dirty="0" smtClean="0"/>
              <a:t>: </a:t>
            </a:r>
            <a:r>
              <a:rPr lang="tr-TR" dirty="0"/>
              <a:t>Adı SOYADI</a:t>
            </a:r>
          </a:p>
          <a:p>
            <a:endParaRPr lang="tr-TR" dirty="0"/>
          </a:p>
          <a:p>
            <a:pPr marL="0" indent="0">
              <a:buNone/>
            </a:pPr>
            <a:endParaRPr lang="tr-TR" dirty="0"/>
          </a:p>
        </p:txBody>
      </p:sp>
    </p:spTree>
    <p:extLst>
      <p:ext uri="{BB962C8B-B14F-4D97-AF65-F5344CB8AC3E}">
        <p14:creationId xmlns:p14="http://schemas.microsoft.com/office/powerpoint/2010/main" val="7809679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Aslına Uygunluk Onayı</a:t>
            </a:r>
          </a:p>
        </p:txBody>
      </p:sp>
      <p:sp>
        <p:nvSpPr>
          <p:cNvPr id="3" name="İçerik Yer Tutucusu 2"/>
          <p:cNvSpPr>
            <a:spLocks noGrp="1"/>
          </p:cNvSpPr>
          <p:nvPr>
            <p:ph idx="1"/>
          </p:nvPr>
        </p:nvSpPr>
        <p:spPr/>
        <p:txBody>
          <a:bodyPr/>
          <a:lstStyle/>
          <a:p>
            <a:r>
              <a:rPr lang="tr-TR" b="1" dirty="0"/>
              <a:t>Tanımı ve içeriği:</a:t>
            </a:r>
            <a:r>
              <a:rPr lang="tr-TR" dirty="0"/>
              <a:t> Bir yazıdan örnek çıkartılması gerekiyorsa örneğinin uygun bir yerine “Aslının aynıdır” ifadesi yazılarak imzalanır ve mühürlenir.</a:t>
            </a:r>
          </a:p>
          <a:p>
            <a:r>
              <a:rPr lang="tr-TR" dirty="0"/>
              <a:t>Kurum ve kuruluşlar elektronik ortamdaki belgelerin değiştirilmesini ve aslına uygun olmayan biçimde çoğaltılmasını önleyen teknik tedbirleri alır.</a:t>
            </a:r>
          </a:p>
          <a:p>
            <a:pPr marL="0" indent="0">
              <a:buNone/>
            </a:pPr>
            <a:endParaRPr lang="tr-TR" dirty="0"/>
          </a:p>
        </p:txBody>
      </p:sp>
    </p:spTree>
    <p:extLst>
      <p:ext uri="{BB962C8B-B14F-4D97-AF65-F5344CB8AC3E}">
        <p14:creationId xmlns:p14="http://schemas.microsoft.com/office/powerpoint/2010/main" val="34532500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b="1" dirty="0"/>
              <a:t>Kayıt </a:t>
            </a:r>
            <a:r>
              <a:rPr lang="tr-TR" b="1" dirty="0" smtClean="0"/>
              <a:t>Kaşesi</a:t>
            </a:r>
            <a:endParaRPr lang="tr-TR" dirty="0"/>
          </a:p>
        </p:txBody>
      </p:sp>
      <p:sp>
        <p:nvSpPr>
          <p:cNvPr id="3" name="İçerik Yer Tutucusu 2"/>
          <p:cNvSpPr>
            <a:spLocks noGrp="1"/>
          </p:cNvSpPr>
          <p:nvPr>
            <p:ph idx="1"/>
          </p:nvPr>
        </p:nvSpPr>
        <p:spPr/>
        <p:txBody>
          <a:bodyPr/>
          <a:lstStyle/>
          <a:p>
            <a:pPr marL="0" indent="0">
              <a:buNone/>
            </a:pPr>
            <a:r>
              <a:rPr lang="tr-TR" b="1" dirty="0"/>
              <a:t>Tanımı ve içeriği:</a:t>
            </a:r>
            <a:r>
              <a:rPr lang="tr-TR" dirty="0"/>
              <a:t> Gelen evrak, kayıt kaşesi kullanılarak kaydedilir. Bu kaşeler evrakın arka yüzüne basıldıktan sonra evrakın tarih ve sayısı yazılır, ünite içinde hangi bölümü ilgilendiriyorsa o bölümün karşısına gereği yapılmak veya bilgi vermek maksadıyla (x) işareti konulur. Ek olduğunda bunların adedi en alt sütunda rakamla </a:t>
            </a:r>
            <a:r>
              <a:rPr lang="tr-TR" dirty="0" smtClean="0"/>
              <a:t>belirtilir.</a:t>
            </a:r>
            <a:endParaRPr lang="tr-TR" dirty="0"/>
          </a:p>
        </p:txBody>
      </p:sp>
    </p:spTree>
    <p:extLst>
      <p:ext uri="{BB962C8B-B14F-4D97-AF65-F5344CB8AC3E}">
        <p14:creationId xmlns:p14="http://schemas.microsoft.com/office/powerpoint/2010/main" val="8532126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03648" y="332656"/>
            <a:ext cx="7293496" cy="1143000"/>
          </a:xfrm>
        </p:spPr>
        <p:txBody>
          <a:bodyPr>
            <a:normAutofit/>
          </a:bodyPr>
          <a:lstStyle/>
          <a:p>
            <a:r>
              <a:rPr lang="tr-TR" b="1" cap="all" dirty="0"/>
              <a:t>İŞ </a:t>
            </a:r>
            <a:r>
              <a:rPr lang="tr-TR" b="1" cap="all" dirty="0" smtClean="0"/>
              <a:t>YAZISI</a:t>
            </a:r>
            <a:endParaRPr lang="tr-TR" dirty="0"/>
          </a:p>
        </p:txBody>
      </p:sp>
      <p:sp>
        <p:nvSpPr>
          <p:cNvPr id="3" name="İçerik Yer Tutucusu 2"/>
          <p:cNvSpPr>
            <a:spLocks noGrp="1"/>
          </p:cNvSpPr>
          <p:nvPr>
            <p:ph idx="1"/>
          </p:nvPr>
        </p:nvSpPr>
        <p:spPr/>
        <p:txBody>
          <a:bodyPr/>
          <a:lstStyle/>
          <a:p>
            <a:r>
              <a:rPr lang="tr-TR" dirty="0"/>
              <a:t> </a:t>
            </a:r>
            <a:r>
              <a:rPr lang="tr-TR" dirty="0" smtClean="0"/>
              <a:t>Kişiler </a:t>
            </a:r>
            <a:r>
              <a:rPr lang="tr-TR" dirty="0"/>
              <a:t>ve kurumlar arasında ticari amaçlarla yapılan yazışmalara iş yazıları denir. İş yazılarını aynı zamanda iş mektupları olarak da adlandırmamız yanlış olmaz Çünkü mektup, birbirinden uzakta olan kişi ve kurumlar arasında yazılı haberleşmeyi sağlayan bir yazı </a:t>
            </a:r>
            <a:r>
              <a:rPr lang="tr-TR" dirty="0" smtClean="0"/>
              <a:t>çeşididir.</a:t>
            </a:r>
            <a:endParaRPr lang="tr-TR" dirty="0"/>
          </a:p>
        </p:txBody>
      </p:sp>
    </p:spTree>
    <p:extLst>
      <p:ext uri="{BB962C8B-B14F-4D97-AF65-F5344CB8AC3E}">
        <p14:creationId xmlns:p14="http://schemas.microsoft.com/office/powerpoint/2010/main" val="14068995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Hitap Bölümü</a:t>
            </a:r>
          </a:p>
        </p:txBody>
      </p:sp>
      <p:sp>
        <p:nvSpPr>
          <p:cNvPr id="3" name="İçerik Yer Tutucusu 2"/>
          <p:cNvSpPr>
            <a:spLocks noGrp="1"/>
          </p:cNvSpPr>
          <p:nvPr>
            <p:ph idx="1"/>
          </p:nvPr>
        </p:nvSpPr>
        <p:spPr/>
        <p:txBody>
          <a:bodyPr/>
          <a:lstStyle/>
          <a:p>
            <a:pPr marL="0" indent="0">
              <a:buNone/>
            </a:pPr>
            <a:r>
              <a:rPr lang="tr-TR" dirty="0"/>
              <a:t>Hitap bölümü, mektubun yazıldığı kişi veya kuruluşa hitap etmek için kullanılan kelimedir. Hitap, ikinci derece bölümlerdendir yani bazı iş yazılarında bu bölüm bulunmayabilir. İş yazısının gönderileceği adresin bitiminden itibaren üç boş satır bırakılıp sol bloğa dayalı yazılır. </a:t>
            </a:r>
          </a:p>
          <a:p>
            <a:pPr marL="0" indent="0">
              <a:buNone/>
            </a:pPr>
            <a:endParaRPr lang="tr-TR" dirty="0"/>
          </a:p>
        </p:txBody>
      </p:sp>
    </p:spTree>
    <p:extLst>
      <p:ext uri="{BB962C8B-B14F-4D97-AF65-F5344CB8AC3E}">
        <p14:creationId xmlns:p14="http://schemas.microsoft.com/office/powerpoint/2010/main" val="34858177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b="1" dirty="0"/>
              <a:t>Saygı </a:t>
            </a:r>
            <a:r>
              <a:rPr lang="tr-TR" b="1" dirty="0" smtClean="0"/>
              <a:t>Bölümü</a:t>
            </a:r>
            <a:endParaRPr lang="tr-TR" dirty="0"/>
          </a:p>
        </p:txBody>
      </p:sp>
      <p:sp>
        <p:nvSpPr>
          <p:cNvPr id="3" name="İçerik Yer Tutucusu 2"/>
          <p:cNvSpPr>
            <a:spLocks noGrp="1"/>
          </p:cNvSpPr>
          <p:nvPr>
            <p:ph idx="1"/>
          </p:nvPr>
        </p:nvSpPr>
        <p:spPr/>
        <p:txBody>
          <a:bodyPr>
            <a:normAutofit/>
          </a:bodyPr>
          <a:lstStyle/>
          <a:p>
            <a:r>
              <a:rPr lang="tr-TR" dirty="0"/>
              <a:t>Saygı ifadesi metinden iki satır aşağıdan yazılır. Saygı ifadesi, metnin bitiminden sonra saygı sunmak için yazılan kelimedir. Metin bölümü ile imza bölümünün arasına, imza kısmına dâhil olacak şekilde yazılır. Saygı ile metin ve imza bölümleri arasında iki satır boşluk bırakılır. Sonuna virgül </a:t>
            </a:r>
            <a:r>
              <a:rPr lang="tr-TR" dirty="0" smtClean="0"/>
              <a:t>konur.</a:t>
            </a:r>
            <a:endParaRPr lang="tr-TR" dirty="0"/>
          </a:p>
        </p:txBody>
      </p:sp>
    </p:spTree>
    <p:extLst>
      <p:ext uri="{BB962C8B-B14F-4D97-AF65-F5344CB8AC3E}">
        <p14:creationId xmlns:p14="http://schemas.microsoft.com/office/powerpoint/2010/main" val="41052296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İmza Bölümü</a:t>
            </a:r>
          </a:p>
        </p:txBody>
      </p:sp>
      <p:sp>
        <p:nvSpPr>
          <p:cNvPr id="3" name="İçerik Yer Tutucusu 2"/>
          <p:cNvSpPr>
            <a:spLocks noGrp="1"/>
          </p:cNvSpPr>
          <p:nvPr>
            <p:ph idx="1"/>
          </p:nvPr>
        </p:nvSpPr>
        <p:spPr/>
        <p:txBody>
          <a:bodyPr/>
          <a:lstStyle/>
          <a:p>
            <a:pPr marL="0" indent="0">
              <a:buNone/>
            </a:pPr>
            <a:r>
              <a:rPr lang="tr-TR" dirty="0"/>
              <a:t>İmza bölümüne, sırasıyla ve gerektiğinde; kuruluşun veya kişinin unvanı ile imzalayacak olanın adı ve soyadı yazılır. Gerekirse unvanın sonuna, vekili anlamına gelmek üzere “v” veya adına anlamına gelmek üzere “a” kısaltması yapılır. Saygı kelimesinden sonra iki satır boşluk bırakılıp imza bölümünün ilk satırı büyük harflerle </a:t>
            </a:r>
            <a:r>
              <a:rPr lang="tr-TR" dirty="0" smtClean="0"/>
              <a:t>yazılır.</a:t>
            </a:r>
            <a:endParaRPr lang="tr-TR" dirty="0"/>
          </a:p>
        </p:txBody>
      </p:sp>
    </p:spTree>
    <p:extLst>
      <p:ext uri="{BB962C8B-B14F-4D97-AF65-F5344CB8AC3E}">
        <p14:creationId xmlns:p14="http://schemas.microsoft.com/office/powerpoint/2010/main" val="13665296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b="1" dirty="0"/>
              <a:t>Konumu ve şekli:</a:t>
            </a:r>
            <a:r>
              <a:rPr lang="tr-TR" dirty="0"/>
              <a:t> Başlık, kâğıdın yazı alanının üst kısmına ortalanarak yazılır. İlk satıra “T.C.” kısaltması, ikinci satıra kurum ve kuruluşun adı büyük harflerle, üçüncü satıra ise ana kuruluşun ve birimin adı küçük harflerle ortalanarak yazılır. Başlıkta yer alan bilgiler üç satırı geçemez.</a:t>
            </a:r>
          </a:p>
        </p:txBody>
      </p:sp>
    </p:spTree>
    <p:extLst>
      <p:ext uri="{BB962C8B-B14F-4D97-AF65-F5344CB8AC3E}">
        <p14:creationId xmlns:p14="http://schemas.microsoft.com/office/powerpoint/2010/main" val="21597894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b="1" cap="all" dirty="0" smtClean="0"/>
              <a:t>DİLEKÇE</a:t>
            </a:r>
            <a:endParaRPr lang="tr-TR" dirty="0"/>
          </a:p>
        </p:txBody>
      </p:sp>
      <p:sp>
        <p:nvSpPr>
          <p:cNvPr id="3" name="İçerik Yer Tutucusu 2"/>
          <p:cNvSpPr>
            <a:spLocks noGrp="1"/>
          </p:cNvSpPr>
          <p:nvPr>
            <p:ph idx="1"/>
          </p:nvPr>
        </p:nvSpPr>
        <p:spPr/>
        <p:txBody>
          <a:bodyPr/>
          <a:lstStyle/>
          <a:p>
            <a:r>
              <a:rPr lang="tr-TR" dirty="0"/>
              <a:t>Özel şahısların tüzel kişiliklere (resmi daire veya firmalar) talebini yazılı olarak iletmek için yazılan yazılara dilekçe denir. Bölümleri ve düzeni resmi yazılara çok yakın olduğu için sadece bölüm farklılıkları yazılıp örnekte gösterilecektir.</a:t>
            </a:r>
          </a:p>
          <a:p>
            <a:pPr marL="0" indent="0">
              <a:buNone/>
            </a:pPr>
            <a:endParaRPr lang="tr-TR" dirty="0"/>
          </a:p>
        </p:txBody>
      </p:sp>
    </p:spTree>
    <p:extLst>
      <p:ext uri="{BB962C8B-B14F-4D97-AF65-F5344CB8AC3E}">
        <p14:creationId xmlns:p14="http://schemas.microsoft.com/office/powerpoint/2010/main" val="16765628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b="1" dirty="0"/>
              <a:t>Başlık ve Sayı Yazım </a:t>
            </a:r>
            <a:r>
              <a:rPr lang="tr-TR" b="1" dirty="0" smtClean="0"/>
              <a:t>Farkı</a:t>
            </a:r>
            <a:endParaRPr lang="tr-TR" dirty="0"/>
          </a:p>
        </p:txBody>
      </p:sp>
      <p:sp>
        <p:nvSpPr>
          <p:cNvPr id="3" name="İçerik Yer Tutucusu 2"/>
          <p:cNvSpPr>
            <a:spLocks noGrp="1"/>
          </p:cNvSpPr>
          <p:nvPr>
            <p:ph idx="1"/>
          </p:nvPr>
        </p:nvSpPr>
        <p:spPr/>
        <p:txBody>
          <a:bodyPr/>
          <a:lstStyle/>
          <a:p>
            <a:r>
              <a:rPr lang="tr-TR" dirty="0"/>
              <a:t>Başlık; kurumu adresi, telefonu, unvanı, logosu vs. bilgileri ile tanıtır. Bu bilgilerin bir kısmı özel şahıslarda olmadığı için, kendine ait bilgileri gönderici adresi bölümünde yazacaktır. Sayı bölümü kurumların gelen giden evrak takibi içindir. Özel şahısların evrak takibi ve arşivleme ihtiyacı olmadığı için dilekçede sayı yazılmaz.</a:t>
            </a:r>
          </a:p>
          <a:p>
            <a:endParaRPr lang="tr-TR" dirty="0"/>
          </a:p>
        </p:txBody>
      </p:sp>
    </p:spTree>
    <p:extLst>
      <p:ext uri="{BB962C8B-B14F-4D97-AF65-F5344CB8AC3E}">
        <p14:creationId xmlns:p14="http://schemas.microsoft.com/office/powerpoint/2010/main" val="22299580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Tarih</a:t>
            </a:r>
          </a:p>
        </p:txBody>
      </p:sp>
      <p:sp>
        <p:nvSpPr>
          <p:cNvPr id="3" name="İçerik Yer Tutucusu 2"/>
          <p:cNvSpPr>
            <a:spLocks noGrp="1"/>
          </p:cNvSpPr>
          <p:nvPr>
            <p:ph idx="1"/>
          </p:nvPr>
        </p:nvSpPr>
        <p:spPr/>
        <p:txBody>
          <a:bodyPr/>
          <a:lstStyle/>
          <a:p>
            <a:r>
              <a:rPr lang="tr-TR" dirty="0"/>
              <a:t>Tarih bölümü resmi yazılardaki gibi de yazılabilir. Ancak uygulamada sıkça görüldüğü gibi metin bölümünün bitiminden itibaren tarihi yazabilirsiniz.</a:t>
            </a:r>
          </a:p>
          <a:p>
            <a:endParaRPr lang="tr-TR" dirty="0"/>
          </a:p>
        </p:txBody>
      </p:sp>
    </p:spTree>
    <p:extLst>
      <p:ext uri="{BB962C8B-B14F-4D97-AF65-F5344CB8AC3E}">
        <p14:creationId xmlns:p14="http://schemas.microsoft.com/office/powerpoint/2010/main" val="52482034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43608" y="260648"/>
            <a:ext cx="7848872" cy="1143000"/>
          </a:xfrm>
        </p:spPr>
        <p:txBody>
          <a:bodyPr>
            <a:normAutofit fontScale="90000"/>
          </a:bodyPr>
          <a:lstStyle/>
          <a:p>
            <a:r>
              <a:rPr lang="tr-TR" dirty="0"/>
              <a:t>Adres Bölümü (Dilekçenin Gönderileceği Kurumun Adresi) </a:t>
            </a:r>
          </a:p>
        </p:txBody>
      </p:sp>
      <p:sp>
        <p:nvSpPr>
          <p:cNvPr id="3" name="İçerik Yer Tutucusu 2"/>
          <p:cNvSpPr>
            <a:spLocks noGrp="1"/>
          </p:cNvSpPr>
          <p:nvPr>
            <p:ph idx="1"/>
          </p:nvPr>
        </p:nvSpPr>
        <p:spPr>
          <a:xfrm>
            <a:off x="1115616" y="1700808"/>
            <a:ext cx="7818072" cy="4512568"/>
          </a:xfrm>
        </p:spPr>
        <p:txBody>
          <a:bodyPr/>
          <a:lstStyle/>
          <a:p>
            <a:r>
              <a:rPr lang="tr-TR" dirty="0"/>
              <a:t>Bu bölüm resmi yazı veya iş yazılarındaki adres düzenlemesi aynı yazılabilir. Uygulamada daha yaygın kabul gören biçimde adresin hitaba dönüştürülmesi ve satır boyu uzatılıp -kelimelerin baş harfi veya hepsi- büyük harfle yazılabilir. Bu durumda il ismi üst satırla aynı hizada bitecek şekilde bir alt satıra altı çizili olarak yazılır. </a:t>
            </a:r>
          </a:p>
        </p:txBody>
      </p:sp>
    </p:spTree>
    <p:extLst>
      <p:ext uri="{BB962C8B-B14F-4D97-AF65-F5344CB8AC3E}">
        <p14:creationId xmlns:p14="http://schemas.microsoft.com/office/powerpoint/2010/main" val="132131391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b="1" dirty="0"/>
              <a:t>Metin Bölümü </a:t>
            </a:r>
            <a:endParaRPr lang="tr-TR" dirty="0"/>
          </a:p>
        </p:txBody>
      </p:sp>
      <p:sp>
        <p:nvSpPr>
          <p:cNvPr id="3" name="İçerik Yer Tutucusu 2"/>
          <p:cNvSpPr>
            <a:spLocks noGrp="1"/>
          </p:cNvSpPr>
          <p:nvPr>
            <p:ph idx="1"/>
          </p:nvPr>
        </p:nvSpPr>
        <p:spPr/>
        <p:txBody>
          <a:bodyPr/>
          <a:lstStyle/>
          <a:p>
            <a:r>
              <a:rPr lang="tr-TR" dirty="0"/>
              <a:t>Şekil yönünden resmi yazı ile aynı olmasına rağmen içerik olarak çok önemli iki temanın en az iki paragrafta bulunması gerekir. 1. paragrafta dilekçe sahibinin talebine esas olan konuda yeterliliğini ve niteliklerini belirtmek suretiyle kendini tanıtması gerekir. 2. Paragrafta dilekçe sahibi talebini </a:t>
            </a:r>
            <a:r>
              <a:rPr lang="tr-TR" dirty="0" smtClean="0"/>
              <a:t>açıklar.</a:t>
            </a:r>
            <a:endParaRPr lang="tr-TR" dirty="0"/>
          </a:p>
        </p:txBody>
      </p:sp>
    </p:spTree>
    <p:extLst>
      <p:ext uri="{BB962C8B-B14F-4D97-AF65-F5344CB8AC3E}">
        <p14:creationId xmlns:p14="http://schemas.microsoft.com/office/powerpoint/2010/main" val="316337657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b="1" dirty="0" smtClean="0"/>
              <a:t>İmza </a:t>
            </a:r>
            <a:r>
              <a:rPr lang="tr-TR" b="1" dirty="0"/>
              <a:t>Bölümü </a:t>
            </a:r>
            <a:endParaRPr lang="tr-TR" dirty="0"/>
          </a:p>
        </p:txBody>
      </p:sp>
      <p:sp>
        <p:nvSpPr>
          <p:cNvPr id="3" name="İçerik Yer Tutucusu 2"/>
          <p:cNvSpPr>
            <a:spLocks noGrp="1"/>
          </p:cNvSpPr>
          <p:nvPr>
            <p:ph idx="1"/>
          </p:nvPr>
        </p:nvSpPr>
        <p:spPr>
          <a:xfrm>
            <a:off x="1435608" y="2204864"/>
            <a:ext cx="7498080" cy="4043536"/>
          </a:xfrm>
        </p:spPr>
        <p:txBody>
          <a:bodyPr/>
          <a:lstStyle/>
          <a:p>
            <a:pPr algn="just"/>
            <a:r>
              <a:rPr lang="tr-TR" dirty="0"/>
              <a:t> </a:t>
            </a:r>
            <a:r>
              <a:rPr lang="tr-TR" dirty="0" smtClean="0"/>
              <a:t>Metin </a:t>
            </a:r>
            <a:r>
              <a:rPr lang="tr-TR" dirty="0"/>
              <a:t>kısmının son satırından sonra 3 aralık imza için bırakılıp, adı soyadı yazılır. İmza mutlaka ismin üzerine atılmalıdır.</a:t>
            </a:r>
          </a:p>
        </p:txBody>
      </p:sp>
    </p:spTree>
    <p:extLst>
      <p:ext uri="{BB962C8B-B14F-4D97-AF65-F5344CB8AC3E}">
        <p14:creationId xmlns:p14="http://schemas.microsoft.com/office/powerpoint/2010/main" val="173585508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Dilekçe Sahibinin Adresi Bölümü</a:t>
            </a:r>
          </a:p>
        </p:txBody>
      </p:sp>
      <p:sp>
        <p:nvSpPr>
          <p:cNvPr id="3" name="İçerik Yer Tutucusu 2"/>
          <p:cNvSpPr>
            <a:spLocks noGrp="1"/>
          </p:cNvSpPr>
          <p:nvPr>
            <p:ph idx="1"/>
          </p:nvPr>
        </p:nvSpPr>
        <p:spPr>
          <a:xfrm>
            <a:off x="1043608" y="1844824"/>
            <a:ext cx="7890080" cy="4403576"/>
          </a:xfrm>
        </p:spPr>
        <p:txBody>
          <a:bodyPr/>
          <a:lstStyle/>
          <a:p>
            <a:pPr algn="just"/>
            <a:r>
              <a:rPr lang="tr-TR" dirty="0"/>
              <a:t>Resmi yazı ve iş yazılarında bulunmayan bu bölüm dilekçenin imza kısmından sonra ek yoksa 5 satır boşluk bırakılıp sol bloğa dayalı yazılır. Adresin her satırı sol bloktan başlar, bütün kelimelerin baş harfi büyük yazılır. Kasaba ve şehir ismi en alt satıra yazılır. </a:t>
            </a:r>
          </a:p>
          <a:p>
            <a:endParaRPr lang="tr-TR" dirty="0"/>
          </a:p>
        </p:txBody>
      </p:sp>
    </p:spTree>
    <p:extLst>
      <p:ext uri="{BB962C8B-B14F-4D97-AF65-F5344CB8AC3E}">
        <p14:creationId xmlns:p14="http://schemas.microsoft.com/office/powerpoint/2010/main" val="148768788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cap="all" dirty="0"/>
              <a:t>KÂĞIT-ZARF ÇEŞİTLERİ ve POSTAYA </a:t>
            </a:r>
            <a:r>
              <a:rPr lang="tr-TR" b="1" cap="all" dirty="0" smtClean="0"/>
              <a:t>HAZIRLAMA</a:t>
            </a:r>
            <a:endParaRPr lang="tr-TR" dirty="0"/>
          </a:p>
        </p:txBody>
      </p:sp>
      <p:sp>
        <p:nvSpPr>
          <p:cNvPr id="3" name="İçerik Yer Tutucusu 2"/>
          <p:cNvSpPr>
            <a:spLocks noGrp="1"/>
          </p:cNvSpPr>
          <p:nvPr>
            <p:ph idx="1"/>
          </p:nvPr>
        </p:nvSpPr>
        <p:spPr>
          <a:xfrm>
            <a:off x="1435608" y="1772816"/>
            <a:ext cx="7498080" cy="4475584"/>
          </a:xfrm>
        </p:spPr>
        <p:txBody>
          <a:bodyPr>
            <a:normAutofit fontScale="85000" lnSpcReduction="20000"/>
          </a:bodyPr>
          <a:lstStyle/>
          <a:p>
            <a:r>
              <a:rPr lang="tr-TR" b="1" dirty="0"/>
              <a:t>Kâğıt Çeşitleri</a:t>
            </a:r>
          </a:p>
          <a:p>
            <a:r>
              <a:rPr lang="tr-TR" dirty="0"/>
              <a:t>A4 kâğıdı standart fotokopi ve kullanım kâğıdıdır. En çok bilinen ve tanınan A4 kâğıdının ebadı: (210mm*297mm)’ </a:t>
            </a:r>
            <a:r>
              <a:rPr lang="tr-TR" dirty="0" err="1"/>
              <a:t>dir</a:t>
            </a:r>
            <a:r>
              <a:rPr lang="tr-TR" dirty="0"/>
              <a:t>. </a:t>
            </a:r>
          </a:p>
          <a:p>
            <a:r>
              <a:rPr lang="tr-TR" dirty="0"/>
              <a:t>Diğer kâğıtları, A4 kâğıdına göre tanıyalım: </a:t>
            </a:r>
          </a:p>
          <a:p>
            <a:r>
              <a:rPr lang="tr-TR" dirty="0"/>
              <a:t>A5 kâğıdı: A4’ün yarısı büyüklükte </a:t>
            </a:r>
            <a:r>
              <a:rPr lang="tr-TR" dirty="0" smtClean="0"/>
              <a:t>(</a:t>
            </a:r>
            <a:r>
              <a:rPr lang="en-US" dirty="0" smtClean="0"/>
              <a:t>148.5</a:t>
            </a:r>
            <a:r>
              <a:rPr lang="tr-TR" dirty="0" smtClean="0"/>
              <a:t>mm*</a:t>
            </a:r>
            <a:r>
              <a:rPr lang="en-US" dirty="0" smtClean="0"/>
              <a:t>210</a:t>
            </a:r>
            <a:r>
              <a:rPr lang="tr-TR" dirty="0" smtClean="0"/>
              <a:t>mm</a:t>
            </a:r>
            <a:r>
              <a:rPr lang="tr-TR" dirty="0"/>
              <a:t>) ebadında,</a:t>
            </a:r>
          </a:p>
          <a:p>
            <a:r>
              <a:rPr lang="tr-TR" dirty="0"/>
              <a:t>A3 kâğıdı: A4’ün iki katı büyüklükte (297mm*420mm) ebadında,</a:t>
            </a:r>
          </a:p>
          <a:p>
            <a:r>
              <a:rPr lang="tr-TR" dirty="0"/>
              <a:t>A1 kâğıdı: A4’ün dört katı büyüklükte (420mm*594mm) ebadındadır.</a:t>
            </a:r>
          </a:p>
          <a:p>
            <a:endParaRPr lang="tr-TR" dirty="0"/>
          </a:p>
        </p:txBody>
      </p:sp>
    </p:spTree>
    <p:extLst>
      <p:ext uri="{BB962C8B-B14F-4D97-AF65-F5344CB8AC3E}">
        <p14:creationId xmlns:p14="http://schemas.microsoft.com/office/powerpoint/2010/main" val="370701747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b="1" dirty="0" smtClean="0"/>
              <a:t> </a:t>
            </a:r>
            <a:r>
              <a:rPr lang="tr-TR" b="1" dirty="0"/>
              <a:t>Zarf </a:t>
            </a:r>
            <a:r>
              <a:rPr lang="tr-TR" b="1" dirty="0" smtClean="0"/>
              <a:t>Çeşitleri</a:t>
            </a:r>
            <a:endParaRPr lang="tr-TR" dirty="0"/>
          </a:p>
        </p:txBody>
      </p:sp>
      <p:sp>
        <p:nvSpPr>
          <p:cNvPr id="3" name="İçerik Yer Tutucusu 2"/>
          <p:cNvSpPr>
            <a:spLocks noGrp="1"/>
          </p:cNvSpPr>
          <p:nvPr>
            <p:ph idx="1"/>
          </p:nvPr>
        </p:nvSpPr>
        <p:spPr>
          <a:xfrm>
            <a:off x="1435608" y="2132856"/>
            <a:ext cx="7498080" cy="4115544"/>
          </a:xfrm>
        </p:spPr>
        <p:txBody>
          <a:bodyPr/>
          <a:lstStyle/>
          <a:p>
            <a:r>
              <a:rPr lang="tr-TR" dirty="0"/>
              <a:t>Standart Dikdörtgen </a:t>
            </a:r>
            <a:r>
              <a:rPr lang="tr-TR" dirty="0" smtClean="0"/>
              <a:t>Zarflar</a:t>
            </a:r>
          </a:p>
          <a:p>
            <a:r>
              <a:rPr lang="tr-TR" dirty="0" smtClean="0"/>
              <a:t>Uzun </a:t>
            </a:r>
            <a:r>
              <a:rPr lang="tr-TR" dirty="0"/>
              <a:t>Dikdörtgen Zarflar </a:t>
            </a:r>
            <a:endParaRPr lang="tr-TR" dirty="0" smtClean="0"/>
          </a:p>
          <a:p>
            <a:r>
              <a:rPr lang="tr-TR" dirty="0" smtClean="0"/>
              <a:t>Mektup Zarflar</a:t>
            </a:r>
          </a:p>
          <a:p>
            <a:endParaRPr lang="tr-TR" dirty="0"/>
          </a:p>
        </p:txBody>
      </p:sp>
    </p:spTree>
    <p:extLst>
      <p:ext uri="{BB962C8B-B14F-4D97-AF65-F5344CB8AC3E}">
        <p14:creationId xmlns:p14="http://schemas.microsoft.com/office/powerpoint/2010/main" val="324363405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ÖZ GEÇMİŞ ( CV) HAZIRLAMA</a:t>
            </a:r>
          </a:p>
        </p:txBody>
      </p:sp>
      <p:sp>
        <p:nvSpPr>
          <p:cNvPr id="3" name="İçerik Yer Tutucusu 2"/>
          <p:cNvSpPr>
            <a:spLocks noGrp="1"/>
          </p:cNvSpPr>
          <p:nvPr>
            <p:ph idx="1"/>
          </p:nvPr>
        </p:nvSpPr>
        <p:spPr/>
        <p:txBody>
          <a:bodyPr/>
          <a:lstStyle/>
          <a:p>
            <a:pPr algn="just"/>
            <a:r>
              <a:rPr lang="tr-TR" dirty="0"/>
              <a:t>Öz geçmiş, başvurulan işe uygun özellikleri ve başarıları özetleyen bir sunumdur. İyi bir öz geçmiş sizin kim olduğunuzu, bugüne değin neler yaptığınızı, ne tür becerileriniz olduğunu, ne bildiğiniz ve ne yapmak istediğinizi anlatan bir özettir.</a:t>
            </a:r>
          </a:p>
          <a:p>
            <a:endParaRPr lang="tr-TR" dirty="0"/>
          </a:p>
        </p:txBody>
      </p:sp>
    </p:spTree>
    <p:extLst>
      <p:ext uri="{BB962C8B-B14F-4D97-AF65-F5344CB8AC3E}">
        <p14:creationId xmlns:p14="http://schemas.microsoft.com/office/powerpoint/2010/main" val="20384358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1340768"/>
            <a:ext cx="7224801"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694948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b="1" dirty="0"/>
              <a:t>Öz Geçmiş Türleri </a:t>
            </a:r>
            <a:endParaRPr lang="tr-TR" dirty="0"/>
          </a:p>
        </p:txBody>
      </p:sp>
      <p:sp>
        <p:nvSpPr>
          <p:cNvPr id="3" name="İçerik Yer Tutucusu 2"/>
          <p:cNvSpPr>
            <a:spLocks noGrp="1"/>
          </p:cNvSpPr>
          <p:nvPr>
            <p:ph idx="1"/>
          </p:nvPr>
        </p:nvSpPr>
        <p:spPr>
          <a:xfrm>
            <a:off x="1435608" y="1988840"/>
            <a:ext cx="7498080" cy="4259560"/>
          </a:xfrm>
        </p:spPr>
        <p:txBody>
          <a:bodyPr/>
          <a:lstStyle/>
          <a:p>
            <a:r>
              <a:rPr lang="tr-TR" dirty="0" err="1"/>
              <a:t>Kulanılan</a:t>
            </a:r>
            <a:r>
              <a:rPr lang="tr-TR" dirty="0"/>
              <a:t> öz geçmiş türleri şunlardır:</a:t>
            </a:r>
          </a:p>
          <a:p>
            <a:pPr lvl="0"/>
            <a:r>
              <a:rPr lang="tr-TR" dirty="0"/>
              <a:t>Kronolojik öz geçmiş</a:t>
            </a:r>
          </a:p>
          <a:p>
            <a:pPr lvl="0"/>
            <a:r>
              <a:rPr lang="tr-TR" dirty="0"/>
              <a:t>Fonksiyonel öz geçmiş</a:t>
            </a:r>
          </a:p>
          <a:p>
            <a:pPr marL="0" indent="0">
              <a:buNone/>
            </a:pPr>
            <a:endParaRPr lang="tr-TR" dirty="0"/>
          </a:p>
        </p:txBody>
      </p:sp>
    </p:spTree>
    <p:extLst>
      <p:ext uri="{BB962C8B-B14F-4D97-AF65-F5344CB8AC3E}">
        <p14:creationId xmlns:p14="http://schemas.microsoft.com/office/powerpoint/2010/main" val="293046003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15616" y="274638"/>
            <a:ext cx="7818072" cy="1143000"/>
          </a:xfrm>
        </p:spPr>
        <p:txBody>
          <a:bodyPr>
            <a:normAutofit fontScale="90000"/>
          </a:bodyPr>
          <a:lstStyle/>
          <a:p>
            <a:r>
              <a:rPr lang="tr-TR" b="1" dirty="0" smtClean="0"/>
              <a:t>Kronolojik </a:t>
            </a:r>
            <a:r>
              <a:rPr lang="tr-TR" b="1" dirty="0"/>
              <a:t>(Zaman Sıralı) Öz </a:t>
            </a:r>
            <a:r>
              <a:rPr lang="tr-TR" b="1" dirty="0" err="1" smtClean="0"/>
              <a:t>Geçmi</a:t>
            </a:r>
            <a:r>
              <a:rPr lang="en-US" b="1" dirty="0" smtClean="0"/>
              <a:t>ş</a:t>
            </a:r>
            <a:endParaRPr lang="tr-TR" dirty="0"/>
          </a:p>
        </p:txBody>
      </p:sp>
      <p:sp>
        <p:nvSpPr>
          <p:cNvPr id="3" name="İçerik Yer Tutucusu 2"/>
          <p:cNvSpPr>
            <a:spLocks noGrp="1"/>
          </p:cNvSpPr>
          <p:nvPr>
            <p:ph idx="1"/>
          </p:nvPr>
        </p:nvSpPr>
        <p:spPr>
          <a:xfrm>
            <a:off x="1043608" y="1700808"/>
            <a:ext cx="7890080" cy="4547592"/>
          </a:xfrm>
        </p:spPr>
        <p:txBody>
          <a:bodyPr>
            <a:normAutofit fontScale="92500" lnSpcReduction="10000"/>
          </a:bodyPr>
          <a:lstStyle/>
          <a:p>
            <a:r>
              <a:rPr lang="tr-TR" dirty="0"/>
              <a:t>Günümüzde en sık kullanılan CV şeklidir. Bu formatta kişi aldığı tüm eğitimi ve iş tecrübelerini, en son iş tecrübesinden ve eğitiminden geriye doğru bir tarih sırasında yazar</a:t>
            </a:r>
            <a:r>
              <a:rPr lang="tr-TR" dirty="0" smtClean="0"/>
              <a:t>.</a:t>
            </a:r>
            <a:r>
              <a:rPr lang="tr-TR" dirty="0"/>
              <a:t> </a:t>
            </a:r>
          </a:p>
          <a:p>
            <a:r>
              <a:rPr lang="tr-TR" dirty="0"/>
              <a:t>Bu tip </a:t>
            </a:r>
            <a:r>
              <a:rPr lang="tr-TR" dirty="0" err="1"/>
              <a:t>CV’de</a:t>
            </a:r>
            <a:r>
              <a:rPr lang="tr-TR" dirty="0"/>
              <a:t> çalıştığınız tüm işleri ve alanları detaylı bir şekilde tarihleriyle göstermiş olursunuz. Bu nedenle inceleyen kişi, genel olarak sizin geçmişine yönelik ana bilgileri kolayca anlayabilir.</a:t>
            </a:r>
          </a:p>
          <a:p>
            <a:endParaRPr lang="tr-TR" dirty="0"/>
          </a:p>
        </p:txBody>
      </p:sp>
    </p:spTree>
    <p:extLst>
      <p:ext uri="{BB962C8B-B14F-4D97-AF65-F5344CB8AC3E}">
        <p14:creationId xmlns:p14="http://schemas.microsoft.com/office/powerpoint/2010/main" val="342066138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43608" y="274638"/>
            <a:ext cx="7890080" cy="1143000"/>
          </a:xfrm>
        </p:spPr>
        <p:txBody>
          <a:bodyPr>
            <a:normAutofit fontScale="90000"/>
          </a:bodyPr>
          <a:lstStyle/>
          <a:p>
            <a:r>
              <a:rPr lang="tr-TR" b="1" dirty="0"/>
              <a:t>Fonksiyonel (İşlevsel) Öz </a:t>
            </a:r>
            <a:r>
              <a:rPr lang="tr-TR" b="1" dirty="0" smtClean="0"/>
              <a:t>Geçmiş</a:t>
            </a:r>
            <a:endParaRPr lang="tr-TR" dirty="0"/>
          </a:p>
        </p:txBody>
      </p:sp>
      <p:sp>
        <p:nvSpPr>
          <p:cNvPr id="3" name="İçerik Yer Tutucusu 2"/>
          <p:cNvSpPr>
            <a:spLocks noGrp="1"/>
          </p:cNvSpPr>
          <p:nvPr>
            <p:ph idx="1"/>
          </p:nvPr>
        </p:nvSpPr>
        <p:spPr>
          <a:xfrm>
            <a:off x="1435608" y="1700808"/>
            <a:ext cx="7498080" cy="4547592"/>
          </a:xfrm>
        </p:spPr>
        <p:txBody>
          <a:bodyPr/>
          <a:lstStyle/>
          <a:p>
            <a:r>
              <a:rPr lang="tr-TR" dirty="0"/>
              <a:t>Profesyonel iş hayatında çeşitli uzmanlık alanlarında tercih edilen </a:t>
            </a:r>
            <a:r>
              <a:rPr lang="tr-TR" dirty="0" smtClean="0"/>
              <a:t>formattır.</a:t>
            </a:r>
            <a:endParaRPr lang="tr-TR" dirty="0"/>
          </a:p>
          <a:p>
            <a:r>
              <a:rPr lang="tr-TR" dirty="0"/>
              <a:t>Kişi, sahip olduğu iş tecrübelerini uzmanlık alanları altında toplayarak sunar. Bu format daha çok, becerileri ve başarıları ön plana çıkarmak isteyen kişiler tarafından tercih edilmektedir.</a:t>
            </a:r>
          </a:p>
          <a:p>
            <a:endParaRPr lang="tr-TR" dirty="0"/>
          </a:p>
        </p:txBody>
      </p:sp>
    </p:spTree>
    <p:extLst>
      <p:ext uri="{BB962C8B-B14F-4D97-AF65-F5344CB8AC3E}">
        <p14:creationId xmlns:p14="http://schemas.microsoft.com/office/powerpoint/2010/main" val="246889457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Öz geçmişin Biçimi ve Formatı </a:t>
            </a:r>
          </a:p>
        </p:txBody>
      </p:sp>
      <p:sp>
        <p:nvSpPr>
          <p:cNvPr id="3" name="İçerik Yer Tutucusu 2"/>
          <p:cNvSpPr>
            <a:spLocks noGrp="1"/>
          </p:cNvSpPr>
          <p:nvPr>
            <p:ph idx="1"/>
          </p:nvPr>
        </p:nvSpPr>
        <p:spPr/>
        <p:txBody>
          <a:bodyPr/>
          <a:lstStyle/>
          <a:p>
            <a:pPr lvl="0"/>
            <a:r>
              <a:rPr lang="tr-TR" b="1" dirty="0"/>
              <a:t>Öz Geçmişin </a:t>
            </a:r>
            <a:r>
              <a:rPr lang="tr-TR" b="1" dirty="0" smtClean="0"/>
              <a:t>Uzunluğu</a:t>
            </a:r>
            <a:r>
              <a:rPr lang="tr-TR" dirty="0"/>
              <a:t>  </a:t>
            </a:r>
          </a:p>
          <a:p>
            <a:pPr lvl="0"/>
            <a:r>
              <a:rPr lang="tr-TR" b="1" dirty="0"/>
              <a:t>Öz Geçmiş Nasıl </a:t>
            </a:r>
            <a:r>
              <a:rPr lang="tr-TR" b="1" dirty="0" smtClean="0"/>
              <a:t>Yazılmalı</a:t>
            </a:r>
          </a:p>
          <a:p>
            <a:r>
              <a:rPr lang="tr-TR" b="1" dirty="0"/>
              <a:t>Nasıl Bir Kâğıt Kullanılmalı</a:t>
            </a:r>
            <a:endParaRPr lang="tr-TR" dirty="0"/>
          </a:p>
          <a:p>
            <a:r>
              <a:rPr lang="tr-TR" b="1" dirty="0"/>
              <a:t>Fotoğraf Olmalı mı?</a:t>
            </a:r>
            <a:endParaRPr lang="tr-TR" dirty="0"/>
          </a:p>
          <a:p>
            <a:r>
              <a:rPr lang="tr-TR" b="1" dirty="0" smtClean="0"/>
              <a:t>Referanslar</a:t>
            </a:r>
          </a:p>
          <a:p>
            <a:r>
              <a:rPr lang="tr-TR" b="1" dirty="0" smtClean="0"/>
              <a:t>Nasıl </a:t>
            </a:r>
            <a:r>
              <a:rPr lang="tr-TR" b="1" dirty="0"/>
              <a:t>Teslim Etmelisiniz</a:t>
            </a:r>
            <a:endParaRPr lang="tr-TR" dirty="0"/>
          </a:p>
          <a:p>
            <a:pPr lvl="0"/>
            <a:endParaRPr lang="tr-TR" dirty="0"/>
          </a:p>
          <a:p>
            <a:endParaRPr lang="tr-TR" dirty="0"/>
          </a:p>
          <a:p>
            <a:endParaRPr lang="tr-TR" dirty="0"/>
          </a:p>
        </p:txBody>
      </p:sp>
    </p:spTree>
    <p:extLst>
      <p:ext uri="{BB962C8B-B14F-4D97-AF65-F5344CB8AC3E}">
        <p14:creationId xmlns:p14="http://schemas.microsoft.com/office/powerpoint/2010/main" val="246827350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Öz geçmişte Yer Alması Gereken Temel Başlıklar</a:t>
            </a:r>
          </a:p>
        </p:txBody>
      </p:sp>
      <p:sp>
        <p:nvSpPr>
          <p:cNvPr id="3" name="İçerik Yer Tutucusu 2"/>
          <p:cNvSpPr>
            <a:spLocks noGrp="1"/>
          </p:cNvSpPr>
          <p:nvPr>
            <p:ph idx="1"/>
          </p:nvPr>
        </p:nvSpPr>
        <p:spPr>
          <a:xfrm>
            <a:off x="1435608" y="1772816"/>
            <a:ext cx="7498080" cy="4475584"/>
          </a:xfrm>
        </p:spPr>
        <p:txBody>
          <a:bodyPr>
            <a:normAutofit lnSpcReduction="10000"/>
          </a:bodyPr>
          <a:lstStyle/>
          <a:p>
            <a:r>
              <a:rPr lang="tr-TR" b="1" dirty="0"/>
              <a:t>İsim, e-mail, Telefon, Adres </a:t>
            </a:r>
            <a:endParaRPr lang="tr-TR" b="1" dirty="0" smtClean="0"/>
          </a:p>
          <a:p>
            <a:r>
              <a:rPr lang="tr-TR" b="1" dirty="0" smtClean="0"/>
              <a:t>Eğitim</a:t>
            </a:r>
          </a:p>
          <a:p>
            <a:pPr lvl="0"/>
            <a:r>
              <a:rPr lang="tr-TR" b="1" dirty="0"/>
              <a:t>İş/Kariyer Hedefi </a:t>
            </a:r>
            <a:endParaRPr lang="tr-TR" dirty="0"/>
          </a:p>
          <a:p>
            <a:pPr lvl="0"/>
            <a:r>
              <a:rPr lang="tr-TR" b="1" dirty="0"/>
              <a:t>Ön Mektup Yazımı</a:t>
            </a:r>
            <a:endParaRPr lang="tr-TR" dirty="0"/>
          </a:p>
          <a:p>
            <a:pPr lvl="0"/>
            <a:r>
              <a:rPr lang="tr-TR" b="1" dirty="0"/>
              <a:t>İş Tecrübesi </a:t>
            </a:r>
            <a:endParaRPr lang="tr-TR" dirty="0"/>
          </a:p>
          <a:p>
            <a:pPr lvl="0"/>
            <a:r>
              <a:rPr lang="tr-TR" b="1" dirty="0"/>
              <a:t>Yabancı</a:t>
            </a:r>
            <a:r>
              <a:rPr lang="tr-TR" dirty="0"/>
              <a:t> </a:t>
            </a:r>
            <a:r>
              <a:rPr lang="tr-TR" b="1" dirty="0"/>
              <a:t>Dil</a:t>
            </a:r>
            <a:r>
              <a:rPr lang="tr-TR" dirty="0"/>
              <a:t> </a:t>
            </a:r>
          </a:p>
          <a:p>
            <a:pPr lvl="0"/>
            <a:r>
              <a:rPr lang="tr-TR" b="1" dirty="0"/>
              <a:t>Kişisel Bilgiler Bölümü </a:t>
            </a:r>
            <a:endParaRPr lang="tr-TR" dirty="0"/>
          </a:p>
          <a:p>
            <a:pPr lvl="0"/>
            <a:r>
              <a:rPr lang="tr-TR" b="1" dirty="0"/>
              <a:t>Referans Bölümü</a:t>
            </a:r>
            <a:endParaRPr lang="tr-TR" dirty="0"/>
          </a:p>
          <a:p>
            <a:endParaRPr lang="tr-TR" dirty="0"/>
          </a:p>
        </p:txBody>
      </p:sp>
    </p:spTree>
    <p:extLst>
      <p:ext uri="{BB962C8B-B14F-4D97-AF65-F5344CB8AC3E}">
        <p14:creationId xmlns:p14="http://schemas.microsoft.com/office/powerpoint/2010/main" val="415804433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27584" y="274638"/>
            <a:ext cx="8208912" cy="1143000"/>
          </a:xfrm>
        </p:spPr>
        <p:txBody>
          <a:bodyPr>
            <a:normAutofit fontScale="90000"/>
          </a:bodyPr>
          <a:lstStyle/>
          <a:p>
            <a:r>
              <a:rPr lang="tr-TR" dirty="0" err="1"/>
              <a:t>CV'nizin</a:t>
            </a:r>
            <a:r>
              <a:rPr lang="tr-TR" dirty="0"/>
              <a:t> Zayıf Yönlerini Kuvvetlendirme</a:t>
            </a:r>
          </a:p>
        </p:txBody>
      </p:sp>
      <p:sp>
        <p:nvSpPr>
          <p:cNvPr id="3" name="İçerik Yer Tutucusu 2"/>
          <p:cNvSpPr>
            <a:spLocks noGrp="1"/>
          </p:cNvSpPr>
          <p:nvPr>
            <p:ph idx="1"/>
          </p:nvPr>
        </p:nvSpPr>
        <p:spPr/>
        <p:txBody>
          <a:bodyPr/>
          <a:lstStyle/>
          <a:p>
            <a:pPr lvl="0"/>
            <a:r>
              <a:rPr lang="tr-TR" b="1" dirty="0"/>
              <a:t>Gençlik Faktörü </a:t>
            </a:r>
            <a:endParaRPr lang="tr-TR" dirty="0"/>
          </a:p>
          <a:p>
            <a:r>
              <a:rPr lang="tr-TR" b="1" dirty="0"/>
              <a:t>Yeni Mezunum Yeterince Tecrübem Yok </a:t>
            </a:r>
            <a:endParaRPr lang="tr-TR" b="1" dirty="0" smtClean="0"/>
          </a:p>
          <a:p>
            <a:pPr lvl="0"/>
            <a:r>
              <a:rPr lang="tr-TR" b="1" dirty="0"/>
              <a:t>İş/Kariyer Hedefimi Koyamadım </a:t>
            </a:r>
            <a:endParaRPr lang="tr-TR" dirty="0"/>
          </a:p>
          <a:p>
            <a:pPr lvl="0"/>
            <a:r>
              <a:rPr lang="tr-TR" b="1" dirty="0"/>
              <a:t>Pozisyonun Gerektiğinden Fazla Bilgi ve Tecrübeye Sahibim</a:t>
            </a:r>
            <a:endParaRPr lang="tr-TR" dirty="0"/>
          </a:p>
          <a:p>
            <a:pPr lvl="0"/>
            <a:r>
              <a:rPr lang="tr-TR" b="1" dirty="0"/>
              <a:t>İşten Çıkarılmalar </a:t>
            </a:r>
            <a:endParaRPr lang="tr-TR" dirty="0"/>
          </a:p>
          <a:p>
            <a:pPr lvl="0"/>
            <a:r>
              <a:rPr lang="tr-TR" b="1" dirty="0" smtClean="0"/>
              <a:t>İş/Kariyer </a:t>
            </a:r>
            <a:r>
              <a:rPr lang="tr-TR" b="1" dirty="0"/>
              <a:t>Hayatınızdaki Boşluklar </a:t>
            </a:r>
            <a:endParaRPr lang="tr-TR" dirty="0"/>
          </a:p>
          <a:p>
            <a:pPr marL="0" indent="0">
              <a:buNone/>
            </a:pPr>
            <a:endParaRPr lang="tr-TR" dirty="0"/>
          </a:p>
          <a:p>
            <a:endParaRPr lang="tr-TR" dirty="0"/>
          </a:p>
        </p:txBody>
      </p:sp>
    </p:spTree>
    <p:extLst>
      <p:ext uri="{BB962C8B-B14F-4D97-AF65-F5344CB8AC3E}">
        <p14:creationId xmlns:p14="http://schemas.microsoft.com/office/powerpoint/2010/main" val="39760376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Öz geçmiş Yazımı ile İlgili Dikkat Edilecek Unsurlar </a:t>
            </a:r>
          </a:p>
        </p:txBody>
      </p:sp>
      <p:sp>
        <p:nvSpPr>
          <p:cNvPr id="3" name="İçerik Yer Tutucusu 2"/>
          <p:cNvSpPr>
            <a:spLocks noGrp="1"/>
          </p:cNvSpPr>
          <p:nvPr>
            <p:ph idx="1"/>
          </p:nvPr>
        </p:nvSpPr>
        <p:spPr>
          <a:xfrm>
            <a:off x="1435608" y="1844824"/>
            <a:ext cx="7498080" cy="4403576"/>
          </a:xfrm>
        </p:spPr>
        <p:txBody>
          <a:bodyPr>
            <a:normAutofit/>
          </a:bodyPr>
          <a:lstStyle/>
          <a:p>
            <a:pPr lvl="0"/>
            <a:r>
              <a:rPr lang="tr-TR" dirty="0"/>
              <a:t>Kompozisyon düzeninde, düz yazı gibi yazmayınız.</a:t>
            </a:r>
          </a:p>
          <a:p>
            <a:pPr lvl="0"/>
            <a:r>
              <a:rPr lang="tr-TR" dirty="0"/>
              <a:t>Çok fazla değişik punto kullanmayınız.</a:t>
            </a:r>
          </a:p>
          <a:p>
            <a:pPr lvl="0"/>
            <a:r>
              <a:rPr lang="tr-TR" dirty="0"/>
              <a:t>Satır başlarının </a:t>
            </a:r>
            <a:r>
              <a:rPr lang="tr-TR" dirty="0" err="1"/>
              <a:t>hizalı</a:t>
            </a:r>
            <a:r>
              <a:rPr lang="tr-TR" dirty="0"/>
              <a:t> olup olmadığına dikkat ediniz.</a:t>
            </a:r>
          </a:p>
          <a:p>
            <a:pPr lvl="0"/>
            <a:r>
              <a:rPr lang="tr-TR" dirty="0"/>
              <a:t>Çok küçük ve silik harfler kullanmayınız.</a:t>
            </a:r>
          </a:p>
          <a:p>
            <a:pPr lvl="0"/>
            <a:r>
              <a:rPr lang="tr-TR" dirty="0" smtClean="0"/>
              <a:t>Başlıkları </a:t>
            </a:r>
            <a:r>
              <a:rPr lang="tr-TR" dirty="0" err="1" smtClean="0"/>
              <a:t>a,b,c</a:t>
            </a:r>
            <a:r>
              <a:rPr lang="tr-TR" dirty="0" smtClean="0"/>
              <a:t>, harfleriyle maddelemeyiniz.</a:t>
            </a:r>
            <a:endParaRPr lang="tr-TR" dirty="0"/>
          </a:p>
        </p:txBody>
      </p:sp>
    </p:spTree>
    <p:extLst>
      <p:ext uri="{BB962C8B-B14F-4D97-AF65-F5344CB8AC3E}">
        <p14:creationId xmlns:p14="http://schemas.microsoft.com/office/powerpoint/2010/main" val="408154296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Öz geçmiş Yazımı ile İlgili Dikkat Edilecek Unsurlar </a:t>
            </a:r>
          </a:p>
        </p:txBody>
      </p:sp>
      <p:sp>
        <p:nvSpPr>
          <p:cNvPr id="3" name="İçerik Yer Tutucusu 2"/>
          <p:cNvSpPr>
            <a:spLocks noGrp="1"/>
          </p:cNvSpPr>
          <p:nvPr>
            <p:ph idx="1"/>
          </p:nvPr>
        </p:nvSpPr>
        <p:spPr>
          <a:xfrm>
            <a:off x="1187624" y="1916832"/>
            <a:ext cx="7746064" cy="4331568"/>
          </a:xfrm>
        </p:spPr>
        <p:txBody>
          <a:bodyPr>
            <a:normAutofit fontScale="92500" lnSpcReduction="20000"/>
          </a:bodyPr>
          <a:lstStyle/>
          <a:p>
            <a:pPr lvl="0"/>
            <a:r>
              <a:rPr lang="tr-TR" dirty="0"/>
              <a:t>Öz geçmişin tümünü büyük harfle yazmayınız. Büyük harfi dikkat çekmek istediğiniz bölümlerde kullanınız.</a:t>
            </a:r>
          </a:p>
          <a:p>
            <a:pPr lvl="0"/>
            <a:r>
              <a:rPr lang="tr-TR" dirty="0" smtClean="0"/>
              <a:t>Başarıları </a:t>
            </a:r>
            <a:r>
              <a:rPr lang="tr-TR" dirty="0"/>
              <a:t>ifade ederken; aktif, pozitif, etkileyici fiiller kullanınız.</a:t>
            </a:r>
          </a:p>
          <a:p>
            <a:pPr lvl="0"/>
            <a:r>
              <a:rPr lang="tr-TR" dirty="0"/>
              <a:t>“Yaptım-ettim” gibi ben merkezli ifadeler yerine, “yaptı-etti” gibi ifadeler kullanınız.</a:t>
            </a:r>
          </a:p>
          <a:p>
            <a:r>
              <a:rPr lang="tr-TR" dirty="0"/>
              <a:t>Sağladı, organize etti, koordine etti gibi başkalarının da desteğini içeren, ekiple birlikte çalışıldığını bildiren ifadelere yer veriniz.</a:t>
            </a:r>
          </a:p>
          <a:p>
            <a:endParaRPr lang="tr-TR" dirty="0"/>
          </a:p>
        </p:txBody>
      </p:sp>
    </p:spTree>
    <p:extLst>
      <p:ext uri="{BB962C8B-B14F-4D97-AF65-F5344CB8AC3E}">
        <p14:creationId xmlns:p14="http://schemas.microsoft.com/office/powerpoint/2010/main" val="46475565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15616" y="274638"/>
            <a:ext cx="7818072" cy="1143000"/>
          </a:xfrm>
        </p:spPr>
        <p:txBody>
          <a:bodyPr>
            <a:normAutofit fontScale="90000"/>
          </a:bodyPr>
          <a:lstStyle/>
          <a:p>
            <a:r>
              <a:rPr lang="tr-TR" dirty="0" smtClean="0"/>
              <a:t>Başvurularda </a:t>
            </a:r>
            <a:r>
              <a:rPr lang="tr-TR" dirty="0"/>
              <a:t>Ön Mektup (kapak yazısı) Kullanımı</a:t>
            </a:r>
          </a:p>
        </p:txBody>
      </p:sp>
      <p:sp>
        <p:nvSpPr>
          <p:cNvPr id="3" name="İçerik Yer Tutucusu 2"/>
          <p:cNvSpPr>
            <a:spLocks noGrp="1"/>
          </p:cNvSpPr>
          <p:nvPr>
            <p:ph idx="1"/>
          </p:nvPr>
        </p:nvSpPr>
        <p:spPr>
          <a:xfrm>
            <a:off x="1115616" y="1916832"/>
            <a:ext cx="7818072" cy="4331568"/>
          </a:xfrm>
        </p:spPr>
        <p:txBody>
          <a:bodyPr>
            <a:normAutofit fontScale="92500" lnSpcReduction="20000"/>
          </a:bodyPr>
          <a:lstStyle/>
          <a:p>
            <a:r>
              <a:rPr lang="tr-TR" dirty="0"/>
              <a:t>Kapak yazısı bilgi ve becerilerinizi tümüyle anlatacağınız bir yazı değil, öz geçmişinize destek olacak genel beklentilerinizi ortaya koyduğunuz bir metindir. Kapak yazısı size; kendinizi tanıtma, öz geçmişinizi kişiselleştirme, beceri ve deneyimlerinizin işverenin ihtiyaçlarına uygunluğunu belirtme fırsatını sunar. Kapak yazısı işverenin iletişim becerilerinizi, detaya verdiğiniz özeni ve yazılı iletişiminizin kalitesini analiz edebilmesini sağlar. </a:t>
            </a:r>
          </a:p>
          <a:p>
            <a:endParaRPr lang="tr-TR" dirty="0"/>
          </a:p>
        </p:txBody>
      </p:sp>
    </p:spTree>
    <p:extLst>
      <p:ext uri="{BB962C8B-B14F-4D97-AF65-F5344CB8AC3E}">
        <p14:creationId xmlns:p14="http://schemas.microsoft.com/office/powerpoint/2010/main" val="141796457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Ön Mektup Nasıl Yazılır</a:t>
            </a:r>
          </a:p>
        </p:txBody>
      </p:sp>
      <p:sp>
        <p:nvSpPr>
          <p:cNvPr id="3" name="İçerik Yer Tutucusu 2"/>
          <p:cNvSpPr>
            <a:spLocks noGrp="1"/>
          </p:cNvSpPr>
          <p:nvPr>
            <p:ph idx="1"/>
          </p:nvPr>
        </p:nvSpPr>
        <p:spPr/>
        <p:txBody>
          <a:bodyPr>
            <a:normAutofit fontScale="92500" lnSpcReduction="20000"/>
          </a:bodyPr>
          <a:lstStyle/>
          <a:p>
            <a:pPr lvl="0"/>
            <a:r>
              <a:rPr lang="tr-TR" b="1" dirty="0" smtClean="0"/>
              <a:t>Giriş</a:t>
            </a:r>
            <a:endParaRPr lang="tr-TR" dirty="0"/>
          </a:p>
          <a:p>
            <a:pPr marL="0" indent="0" algn="just">
              <a:buNone/>
            </a:pPr>
            <a:r>
              <a:rPr lang="tr-TR" dirty="0"/>
              <a:t>Bu bölüm, işverene kim olduğunuzu, eğer ilan başvurusu ise bu ilanı nerede gördüğünüzü açıkladığınız yerdir. Kendinizi, başvurduğunuz pozisyon ile ilişkilendirmenizi sağlayacak şekilde kısa cümlelerle tanıtabilirsiniz. Neden öz geçmişinizi göndererek bu şirkete başvurduğunuzu, iş ilanına başvuruyorsanız ilanı nerede ve nasıl gördüğünüzü belirterek, ilan başvurusu değil genel bir başvuru ise kariyer beklentilerinize kısaca değinerek açıklayabilirsiniz.</a:t>
            </a:r>
          </a:p>
          <a:p>
            <a:endParaRPr lang="tr-TR" dirty="0"/>
          </a:p>
        </p:txBody>
      </p:sp>
    </p:spTree>
    <p:extLst>
      <p:ext uri="{BB962C8B-B14F-4D97-AF65-F5344CB8AC3E}">
        <p14:creationId xmlns:p14="http://schemas.microsoft.com/office/powerpoint/2010/main" val="24153268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Sayı ve Evrak Kayıt Numarası </a:t>
            </a:r>
          </a:p>
        </p:txBody>
      </p:sp>
      <p:sp>
        <p:nvSpPr>
          <p:cNvPr id="3" name="İçerik Yer Tutucusu 2"/>
          <p:cNvSpPr>
            <a:spLocks noGrp="1"/>
          </p:cNvSpPr>
          <p:nvPr>
            <p:ph idx="1"/>
          </p:nvPr>
        </p:nvSpPr>
        <p:spPr/>
        <p:txBody>
          <a:bodyPr/>
          <a:lstStyle/>
          <a:p>
            <a:r>
              <a:rPr lang="tr-TR" b="1" dirty="0"/>
              <a:t>Tanımı ve içeriği:</a:t>
            </a:r>
            <a:r>
              <a:rPr lang="tr-TR" dirty="0"/>
              <a:t> Her kurumun kendi dosyalama sistemine göre verdiği kayıt, dosya ve konu ile ilgili kod numarası ve işaretlerin gösterildiği bölümdür. Sayının kurum açısından değişmeyen kısmının Microsoft Word belge şablonuna eklenmesi başlık bölümünde olduğu gibi kolaylık sağlayacaktır</a:t>
            </a:r>
          </a:p>
        </p:txBody>
      </p:sp>
    </p:spTree>
    <p:extLst>
      <p:ext uri="{BB962C8B-B14F-4D97-AF65-F5344CB8AC3E}">
        <p14:creationId xmlns:p14="http://schemas.microsoft.com/office/powerpoint/2010/main" val="23177374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lvl="0"/>
            <a:r>
              <a:rPr lang="tr-TR" b="1" dirty="0"/>
              <a:t>Gelişme</a:t>
            </a:r>
            <a:endParaRPr lang="tr-TR" dirty="0"/>
          </a:p>
          <a:p>
            <a:pPr marL="0" indent="0" algn="just">
              <a:buNone/>
            </a:pPr>
            <a:r>
              <a:rPr lang="tr-TR" dirty="0"/>
              <a:t>Bu bölümde sahip olduğunuz niteliklere genel olarak değinerek başlayıp ardından gerekirse detaya inerek örneklerle bu özelliklerinizi destekleyebilirsiniz. Daha sonra şirket ve başvurduğunuz görevle ilgili ne tür bilgilere sahip olduğunuza ve neden bu göreve uygun olabileceğinize okuyucunun dikkatini çekebilirsiniz.</a:t>
            </a:r>
          </a:p>
          <a:p>
            <a:endParaRPr lang="tr-TR" dirty="0"/>
          </a:p>
        </p:txBody>
      </p:sp>
    </p:spTree>
    <p:extLst>
      <p:ext uri="{BB962C8B-B14F-4D97-AF65-F5344CB8AC3E}">
        <p14:creationId xmlns:p14="http://schemas.microsoft.com/office/powerpoint/2010/main" val="266912001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r>
              <a:rPr lang="tr-TR" b="1" dirty="0" smtClean="0"/>
              <a:t>Sonuç</a:t>
            </a:r>
          </a:p>
          <a:p>
            <a:pPr marL="0" indent="0" algn="just">
              <a:buNone/>
            </a:pPr>
            <a:r>
              <a:rPr lang="tr-TR" dirty="0" smtClean="0"/>
              <a:t>Bu </a:t>
            </a:r>
            <a:r>
              <a:rPr lang="tr-TR" dirty="0"/>
              <a:t>bölümde, başvuru amacınızdan, şirket hakkında bildiklerinizden ve ulaşmak istediğiniz sonuçlardan bahsedebilirsiniz. Ön mektubun amaç kısmını, paragraf halinde ya da bir liste halinde yazabilirsiniz.</a:t>
            </a:r>
          </a:p>
          <a:p>
            <a:pPr marL="0" indent="0" algn="just">
              <a:buNone/>
            </a:pPr>
            <a:r>
              <a:rPr lang="tr-TR" dirty="0" smtClean="0"/>
              <a:t>Şirket </a:t>
            </a:r>
            <a:r>
              <a:rPr lang="tr-TR" dirty="0"/>
              <a:t>hakkındaki bildiklerinizi, neden onları seçtiğinizi ve onlarla çalışmak istediğinizi açıklarken kullanabilirsiniz. </a:t>
            </a:r>
          </a:p>
          <a:p>
            <a:pPr lvl="0"/>
            <a:endParaRPr lang="tr-TR" dirty="0"/>
          </a:p>
          <a:p>
            <a:pPr marL="0" indent="0">
              <a:buNone/>
            </a:pPr>
            <a:endParaRPr lang="tr-TR" dirty="0"/>
          </a:p>
        </p:txBody>
      </p:sp>
    </p:spTree>
    <p:extLst>
      <p:ext uri="{BB962C8B-B14F-4D97-AF65-F5344CB8AC3E}">
        <p14:creationId xmlns:p14="http://schemas.microsoft.com/office/powerpoint/2010/main" val="29565000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92500" lnSpcReduction="20000"/>
          </a:bodyPr>
          <a:lstStyle/>
          <a:p>
            <a:r>
              <a:rPr lang="tr-TR" b="1" dirty="0"/>
              <a:t>Konumu ve şekli:</a:t>
            </a:r>
            <a:r>
              <a:rPr lang="tr-TR" dirty="0"/>
              <a:t> Sayı bölümü, başlığın son satırından itibaren, iki aralık aşağıda ve yazı alanının en solundaki “Sayı		:” yan başlığından sonra yazılır. Sayıdan sonra bir kez TAB tuşuna basılır ve iki nokta konulur.  Bu ifadeden sonra kod numarası verilir. Kod numarasından sonra kısa çizgi (-) işareti konularak dosya numarası, dosya numarasından sonra (-) işareti konularak evrak kayıt numarası yazılır. Genel evrak biriminden sayı verilmesi durumunda araya eğik çizgi (/) işareti konulur. </a:t>
            </a:r>
          </a:p>
        </p:txBody>
      </p:sp>
    </p:spTree>
    <p:extLst>
      <p:ext uri="{BB962C8B-B14F-4D97-AF65-F5344CB8AC3E}">
        <p14:creationId xmlns:p14="http://schemas.microsoft.com/office/powerpoint/2010/main" val="30122347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Tarih Bölümü</a:t>
            </a:r>
          </a:p>
        </p:txBody>
      </p:sp>
      <p:sp>
        <p:nvSpPr>
          <p:cNvPr id="3" name="İçerik Yer Tutucusu 2"/>
          <p:cNvSpPr>
            <a:spLocks noGrp="1"/>
          </p:cNvSpPr>
          <p:nvPr>
            <p:ph idx="1"/>
          </p:nvPr>
        </p:nvSpPr>
        <p:spPr/>
        <p:txBody>
          <a:bodyPr>
            <a:normAutofit fontScale="85000" lnSpcReduction="20000"/>
          </a:bodyPr>
          <a:lstStyle/>
          <a:p>
            <a:r>
              <a:rPr lang="tr-TR" b="1" dirty="0"/>
              <a:t>Tanımı ve içeriği:</a:t>
            </a:r>
            <a:r>
              <a:rPr lang="tr-TR" dirty="0"/>
              <a:t> Tarih, yazının gönderildiği zamanın gün, ay ve yıl olarak gösterildiği bölümdür. Bu bölümün yazımında kolaylık sağlamak için Microsoft Word ekranından </a:t>
            </a:r>
            <a:r>
              <a:rPr lang="tr-TR" b="1" dirty="0"/>
              <a:t>Ekle/Tarih ve Saat</a:t>
            </a:r>
            <a:r>
              <a:rPr lang="tr-TR" dirty="0"/>
              <a:t> kullanılabilir. </a:t>
            </a:r>
          </a:p>
          <a:p>
            <a:pPr marL="0" indent="0">
              <a:buNone/>
            </a:pPr>
            <a:endParaRPr lang="tr-TR" dirty="0"/>
          </a:p>
          <a:p>
            <a:r>
              <a:rPr lang="tr-TR" b="1" dirty="0"/>
              <a:t>Konumu ve şekli:</a:t>
            </a:r>
            <a:r>
              <a:rPr lang="tr-TR" dirty="0"/>
              <a:t> Tarih, sayı ile aynı satıra sağ boşlukta bitecek şekilde (sağ marja dayalı) yazılır. Tarih; gün, ay ve yıl rakamla, aralarında (/) işareti konularak yazılır.</a:t>
            </a:r>
          </a:p>
          <a:p>
            <a:pPr marL="0" indent="0">
              <a:buNone/>
            </a:pPr>
            <a:r>
              <a:rPr lang="tr-TR" dirty="0"/>
              <a:t> </a:t>
            </a:r>
            <a:r>
              <a:rPr lang="tr-TR" dirty="0" smtClean="0"/>
              <a:t>ÖRNEK</a:t>
            </a:r>
            <a:r>
              <a:rPr lang="tr-TR" dirty="0"/>
              <a:t>:</a:t>
            </a:r>
          </a:p>
          <a:p>
            <a:pPr marL="0" indent="0">
              <a:buNone/>
            </a:pPr>
            <a:r>
              <a:rPr lang="tr-TR" dirty="0"/>
              <a:t> </a:t>
            </a:r>
            <a:r>
              <a:rPr lang="tr-TR" dirty="0" smtClean="0"/>
              <a:t>Sayı</a:t>
            </a:r>
            <a:r>
              <a:rPr lang="tr-TR" dirty="0"/>
              <a:t>	: B.08.0.PGM.0.23.01.09-134-510/45500			15/04/2007</a:t>
            </a:r>
          </a:p>
          <a:p>
            <a:endParaRPr lang="tr-TR" dirty="0"/>
          </a:p>
        </p:txBody>
      </p:sp>
    </p:spTree>
    <p:extLst>
      <p:ext uri="{BB962C8B-B14F-4D97-AF65-F5344CB8AC3E}">
        <p14:creationId xmlns:p14="http://schemas.microsoft.com/office/powerpoint/2010/main" val="27164340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Konu Bölümü</a:t>
            </a:r>
          </a:p>
        </p:txBody>
      </p:sp>
      <p:sp>
        <p:nvSpPr>
          <p:cNvPr id="3" name="İçerik Yer Tutucusu 2"/>
          <p:cNvSpPr>
            <a:spLocks noGrp="1"/>
          </p:cNvSpPr>
          <p:nvPr>
            <p:ph idx="1"/>
          </p:nvPr>
        </p:nvSpPr>
        <p:spPr/>
        <p:txBody>
          <a:bodyPr>
            <a:normAutofit fontScale="92500" lnSpcReduction="20000"/>
          </a:bodyPr>
          <a:lstStyle/>
          <a:p>
            <a:r>
              <a:rPr lang="tr-TR" b="1" dirty="0"/>
              <a:t>Tanımı ve içeriği:</a:t>
            </a:r>
            <a:r>
              <a:rPr lang="tr-TR" dirty="0"/>
              <a:t> Konu, yazının taşıdığı ana fikrin özetlendiği bölümdür.</a:t>
            </a:r>
          </a:p>
          <a:p>
            <a:r>
              <a:rPr lang="tr-TR" dirty="0"/>
              <a:t> </a:t>
            </a:r>
          </a:p>
          <a:p>
            <a:r>
              <a:rPr lang="tr-TR" b="1" dirty="0"/>
              <a:t>Konumu ve şekli:</a:t>
            </a:r>
            <a:r>
              <a:rPr lang="tr-TR" dirty="0"/>
              <a:t> Sayıdan sonra bir satır boş bırakılıp sonraki satıra yazılır.  Konu uzunsa “Konu	:” yan başlığından sonra, başlık bölümündeki “T.C.” kısaltması hizasını geçmeyecek ve “Konu		:” kelimesinin altı boş kalacak biçimde yazılır. Konudan	sonra bir kez TAB tuşuna basılır ve iki nokta konulur. Sayı ve Konu başlıklarından sonraki iki noktalar ( : ) alt alta gelmelidir.</a:t>
            </a:r>
          </a:p>
          <a:p>
            <a:endParaRPr lang="tr-TR" dirty="0"/>
          </a:p>
        </p:txBody>
      </p:sp>
    </p:spTree>
    <p:extLst>
      <p:ext uri="{BB962C8B-B14F-4D97-AF65-F5344CB8AC3E}">
        <p14:creationId xmlns:p14="http://schemas.microsoft.com/office/powerpoint/2010/main" val="78043159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Gündönümü">
  <a:themeElements>
    <a:clrScheme name="Gündönümü">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Gündönümü">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Gündönümü">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Üst Düzey">
  <a:themeElements>
    <a:clrScheme name="Üst Düzey">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Üst Düzey">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Üst Düze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437</TotalTime>
  <Words>2211</Words>
  <Application>Microsoft Office PowerPoint</Application>
  <PresentationFormat>Ekran Gösterisi (4:3)</PresentationFormat>
  <Paragraphs>194</Paragraphs>
  <Slides>61</Slides>
  <Notes>1</Notes>
  <HiddenSlides>0</HiddenSlides>
  <MMClips>0</MMClips>
  <ScaleCrop>false</ScaleCrop>
  <HeadingPairs>
    <vt:vector size="4" baseType="variant">
      <vt:variant>
        <vt:lpstr>Tema</vt:lpstr>
      </vt:variant>
      <vt:variant>
        <vt:i4>2</vt:i4>
      </vt:variant>
      <vt:variant>
        <vt:lpstr>Slayt Başlıkları</vt:lpstr>
      </vt:variant>
      <vt:variant>
        <vt:i4>61</vt:i4>
      </vt:variant>
    </vt:vector>
  </HeadingPairs>
  <TitlesOfParts>
    <vt:vector size="63" baseType="lpstr">
      <vt:lpstr>Gündönümü</vt:lpstr>
      <vt:lpstr>Üst Düzey</vt:lpstr>
      <vt:lpstr>      Bu proje Avrupa Birliği ve Türkiye Cumhuriyeti tarafından finanse edilmektedir. </vt:lpstr>
      <vt:lpstr>RESMİ YAZILARIN 1. DERECE BÖLÜMLERİ </vt:lpstr>
      <vt:lpstr>Başlık Bölümü </vt:lpstr>
      <vt:lpstr>PowerPoint Sunusu</vt:lpstr>
      <vt:lpstr>PowerPoint Sunusu</vt:lpstr>
      <vt:lpstr>Sayı ve Evrak Kayıt Numarası </vt:lpstr>
      <vt:lpstr>PowerPoint Sunusu</vt:lpstr>
      <vt:lpstr>Tarih Bölümü</vt:lpstr>
      <vt:lpstr>Konu Bölümü</vt:lpstr>
      <vt:lpstr>Konu Bölümü</vt:lpstr>
      <vt:lpstr>Gönderilen Makam</vt:lpstr>
      <vt:lpstr>Gönderilen Makam</vt:lpstr>
      <vt:lpstr>Metin Bölümü</vt:lpstr>
      <vt:lpstr>PowerPoint Sunusu</vt:lpstr>
      <vt:lpstr>İmza Bölümü</vt:lpstr>
      <vt:lpstr>İmza Bölümü</vt:lpstr>
      <vt:lpstr>Paraf Bölümü</vt:lpstr>
      <vt:lpstr>Paraf Bölümü</vt:lpstr>
      <vt:lpstr>Adres Bölümü</vt:lpstr>
      <vt:lpstr>RESMİ YAZILARIN İKİNCİ DERECE BÖLÜMLERİ</vt:lpstr>
      <vt:lpstr>Gizli Yazılar </vt:lpstr>
      <vt:lpstr>Gizli Yazılar</vt:lpstr>
      <vt:lpstr>İvedi ve Günlü Yazılar, Tekit Yazısı</vt:lpstr>
      <vt:lpstr>İvedi ve Günlü Yazılar, Tekit Yazısı</vt:lpstr>
      <vt:lpstr>İlgi Bölümü</vt:lpstr>
      <vt:lpstr>İlgi Bölümü</vt:lpstr>
      <vt:lpstr>Ekler Bölümü</vt:lpstr>
      <vt:lpstr>Dağıtım Bölümü</vt:lpstr>
      <vt:lpstr>Dağıtım Bölümü</vt:lpstr>
      <vt:lpstr>Sayfa Numarası Bölümü</vt:lpstr>
      <vt:lpstr>Onay</vt:lpstr>
      <vt:lpstr>Onay</vt:lpstr>
      <vt:lpstr>Koordinasyon</vt:lpstr>
      <vt:lpstr>Aslına Uygunluk Onayı</vt:lpstr>
      <vt:lpstr>Kayıt Kaşesi</vt:lpstr>
      <vt:lpstr>İŞ YAZISI</vt:lpstr>
      <vt:lpstr>Hitap Bölümü</vt:lpstr>
      <vt:lpstr>Saygı Bölümü</vt:lpstr>
      <vt:lpstr>İmza Bölümü</vt:lpstr>
      <vt:lpstr>DİLEKÇE</vt:lpstr>
      <vt:lpstr>Başlık ve Sayı Yazım Farkı</vt:lpstr>
      <vt:lpstr>Tarih</vt:lpstr>
      <vt:lpstr>Adres Bölümü (Dilekçenin Gönderileceği Kurumun Adresi) </vt:lpstr>
      <vt:lpstr>Metin Bölümü </vt:lpstr>
      <vt:lpstr>İmza Bölümü </vt:lpstr>
      <vt:lpstr>Dilekçe Sahibinin Adresi Bölümü</vt:lpstr>
      <vt:lpstr>KÂĞIT-ZARF ÇEŞİTLERİ ve POSTAYA HAZIRLAMA</vt:lpstr>
      <vt:lpstr> Zarf Çeşitleri</vt:lpstr>
      <vt:lpstr>ÖZ GEÇMİŞ ( CV) HAZIRLAMA</vt:lpstr>
      <vt:lpstr>Öz Geçmiş Türleri </vt:lpstr>
      <vt:lpstr>Kronolojik (Zaman Sıralı) Öz Geçmiş</vt:lpstr>
      <vt:lpstr>Fonksiyonel (İşlevsel) Öz Geçmiş</vt:lpstr>
      <vt:lpstr>Öz geçmişin Biçimi ve Formatı </vt:lpstr>
      <vt:lpstr>Öz geçmişte Yer Alması Gereken Temel Başlıklar</vt:lpstr>
      <vt:lpstr>CV'nizin Zayıf Yönlerini Kuvvetlendirme</vt:lpstr>
      <vt:lpstr>Öz geçmiş Yazımı ile İlgili Dikkat Edilecek Unsurlar </vt:lpstr>
      <vt:lpstr>Öz geçmiş Yazımı ile İlgili Dikkat Edilecek Unsurlar </vt:lpstr>
      <vt:lpstr>Başvurularda Ön Mektup (kapak yazısı) Kullanımı</vt:lpstr>
      <vt:lpstr>Ön Mektup Nasıl Yazılır</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YAZI BİÇİMLEME</dc:title>
  <dc:creator>mustafa</dc:creator>
  <cp:lastModifiedBy>Bilal Keskin</cp:lastModifiedBy>
  <cp:revision>16</cp:revision>
  <dcterms:created xsi:type="dcterms:W3CDTF">2016-03-20T13:35:59Z</dcterms:created>
  <dcterms:modified xsi:type="dcterms:W3CDTF">2016-04-24T07:18:19Z</dcterms:modified>
</cp:coreProperties>
</file>